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0" r:id="rId2"/>
    <p:sldId id="256" r:id="rId3"/>
    <p:sldId id="260" r:id="rId4"/>
    <p:sldId id="309" r:id="rId5"/>
    <p:sldId id="283" r:id="rId6"/>
    <p:sldId id="280" r:id="rId7"/>
    <p:sldId id="281" r:id="rId8"/>
    <p:sldId id="293" r:id="rId9"/>
    <p:sldId id="294" r:id="rId10"/>
    <p:sldId id="292" r:id="rId11"/>
    <p:sldId id="284" r:id="rId12"/>
    <p:sldId id="317" r:id="rId13"/>
    <p:sldId id="286" r:id="rId14"/>
    <p:sldId id="285" r:id="rId15"/>
    <p:sldId id="289" r:id="rId16"/>
    <p:sldId id="308" r:id="rId17"/>
    <p:sldId id="277" r:id="rId18"/>
    <p:sldId id="264" r:id="rId19"/>
    <p:sldId id="261" r:id="rId20"/>
    <p:sldId id="262" r:id="rId21"/>
    <p:sldId id="263" r:id="rId22"/>
    <p:sldId id="295" r:id="rId23"/>
    <p:sldId id="287" r:id="rId24"/>
    <p:sldId id="324" r:id="rId25"/>
    <p:sldId id="325" r:id="rId26"/>
    <p:sldId id="290" r:id="rId27"/>
    <p:sldId id="296" r:id="rId28"/>
    <p:sldId id="266" r:id="rId29"/>
    <p:sldId id="297" r:id="rId30"/>
    <p:sldId id="311" r:id="rId31"/>
    <p:sldId id="275" r:id="rId32"/>
    <p:sldId id="274" r:id="rId33"/>
    <p:sldId id="321" r:id="rId34"/>
    <p:sldId id="273" r:id="rId35"/>
    <p:sldId id="298" r:id="rId36"/>
    <p:sldId id="282" r:id="rId37"/>
    <p:sldId id="276" r:id="rId38"/>
    <p:sldId id="291" r:id="rId39"/>
    <p:sldId id="315" r:id="rId40"/>
    <p:sldId id="316" r:id="rId41"/>
    <p:sldId id="265" r:id="rId42"/>
    <p:sldId id="272" r:id="rId43"/>
    <p:sldId id="279" r:id="rId44"/>
    <p:sldId id="307" r:id="rId45"/>
    <p:sldId id="30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17C32-E480-49D2-BFA7-3AD5CEDC40E3}" type="datetimeFigureOut">
              <a:rPr lang="en-US" smtClean="0"/>
              <a:t>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A0E27-819F-4AD2-A5F7-9F2C1109FCD7}" type="slidenum">
              <a:rPr lang="en-US" smtClean="0"/>
              <a:t>‹#›</a:t>
            </a:fld>
            <a:endParaRPr lang="en-US" dirty="0"/>
          </a:p>
        </p:txBody>
      </p:sp>
    </p:spTree>
    <p:extLst>
      <p:ext uri="{BB962C8B-B14F-4D97-AF65-F5344CB8AC3E}">
        <p14:creationId xmlns:p14="http://schemas.microsoft.com/office/powerpoint/2010/main" val="179503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charset="0"/>
                <a:ea typeface="ＭＳ Ｐゴシック" pitchFamily="34" charset="-128"/>
              </a:defRPr>
            </a:lvl1pPr>
            <a:lvl2pPr marL="742950" indent="-285750">
              <a:tabLst>
                <a:tab pos="723900" algn="l"/>
                <a:tab pos="1447800" algn="l"/>
                <a:tab pos="2171700" algn="l"/>
                <a:tab pos="2895600" algn="l"/>
              </a:tabLst>
              <a:defRPr sz="2400">
                <a:solidFill>
                  <a:schemeClr val="bg1"/>
                </a:solidFill>
                <a:latin typeface="Arial" charset="0"/>
                <a:ea typeface="ＭＳ Ｐゴシック" pitchFamily="34" charset="-128"/>
              </a:defRPr>
            </a:lvl2pPr>
            <a:lvl3pPr marL="1143000" indent="-228600">
              <a:tabLst>
                <a:tab pos="723900" algn="l"/>
                <a:tab pos="1447800" algn="l"/>
                <a:tab pos="2171700" algn="l"/>
                <a:tab pos="2895600" algn="l"/>
              </a:tabLst>
              <a:defRPr sz="2400">
                <a:solidFill>
                  <a:schemeClr val="bg1"/>
                </a:solidFill>
                <a:latin typeface="Arial" charset="0"/>
                <a:ea typeface="ＭＳ Ｐゴシック" pitchFamily="34" charset="-128"/>
              </a:defRPr>
            </a:lvl3pPr>
            <a:lvl4pPr marL="1600200" indent="-228600">
              <a:tabLst>
                <a:tab pos="723900" algn="l"/>
                <a:tab pos="1447800" algn="l"/>
                <a:tab pos="2171700" algn="l"/>
                <a:tab pos="2895600" algn="l"/>
              </a:tabLst>
              <a:defRPr sz="2400">
                <a:solidFill>
                  <a:schemeClr val="bg1"/>
                </a:solidFill>
                <a:latin typeface="Arial" charset="0"/>
                <a:ea typeface="ＭＳ Ｐゴシック" pitchFamily="34" charset="-128"/>
              </a:defRPr>
            </a:lvl4pPr>
            <a:lvl5pPr marL="2057400" indent="-228600">
              <a:tabLst>
                <a:tab pos="723900" algn="l"/>
                <a:tab pos="1447800" algn="l"/>
                <a:tab pos="2171700" algn="l"/>
                <a:tab pos="2895600" algn="l"/>
              </a:tabLst>
              <a:defRPr sz="2400">
                <a:solidFill>
                  <a:schemeClr val="bg1"/>
                </a:solidFill>
                <a:latin typeface="Arial"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9pPr>
          </a:lstStyle>
          <a:p>
            <a:pPr>
              <a:buFont typeface="Wingdings" pitchFamily="2" charset="2"/>
              <a:buNone/>
            </a:pPr>
            <a:fld id="{185F0EF5-FB7C-4218-9156-25EE6CAF83C5}" type="slidenum">
              <a:rPr lang="en-GB" sz="1200" smtClean="0">
                <a:solidFill>
                  <a:srgbClr val="000000"/>
                </a:solidFill>
                <a:latin typeface="DejaVu Sans Condensed" pitchFamily="16" charset="0"/>
              </a:rPr>
              <a:pPr>
                <a:buFont typeface="Wingdings" pitchFamily="2" charset="2"/>
                <a:buNone/>
              </a:pPr>
              <a:t>7</a:t>
            </a:fld>
            <a:endParaRPr lang="en-GB" sz="1200" dirty="0" smtClean="0">
              <a:solidFill>
                <a:srgbClr val="000000"/>
              </a:solidFill>
              <a:latin typeface="DejaVu Sans Condensed" pitchFamily="16" charset="0"/>
            </a:endParaRPr>
          </a:p>
        </p:txBody>
      </p:sp>
      <p:sp>
        <p:nvSpPr>
          <p:cNvPr id="93187" name="Text Box 1"/>
          <p:cNvSpPr txBox="1">
            <a:spLocks noChangeArrowheads="1"/>
          </p:cNvSpPr>
          <p:nvPr/>
        </p:nvSpPr>
        <p:spPr bwMode="auto">
          <a:xfrm>
            <a:off x="1143000" y="685800"/>
            <a:ext cx="4570413"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Arial" charset="0"/>
                <a:ea typeface="ＭＳ Ｐゴシック" pitchFamily="34" charset="-128"/>
              </a:defRPr>
            </a:lvl1pPr>
            <a:lvl2pPr marL="742950" indent="-285750">
              <a:defRPr sz="2400">
                <a:solidFill>
                  <a:schemeClr val="bg1"/>
                </a:solidFill>
                <a:latin typeface="Arial" charset="0"/>
                <a:ea typeface="ＭＳ Ｐゴシック" pitchFamily="34" charset="-128"/>
              </a:defRPr>
            </a:lvl2pPr>
            <a:lvl3pPr marL="1143000" indent="-228600">
              <a:defRPr sz="2400">
                <a:solidFill>
                  <a:schemeClr val="bg1"/>
                </a:solidFill>
                <a:latin typeface="Arial" charset="0"/>
                <a:ea typeface="ＭＳ Ｐゴシック" pitchFamily="34" charset="-128"/>
              </a:defRPr>
            </a:lvl3pPr>
            <a:lvl4pPr marL="1600200" indent="-228600">
              <a:defRPr sz="2400">
                <a:solidFill>
                  <a:schemeClr val="bg1"/>
                </a:solidFill>
                <a:latin typeface="Arial" charset="0"/>
                <a:ea typeface="ＭＳ Ｐゴシック" pitchFamily="34" charset="-128"/>
              </a:defRPr>
            </a:lvl4pPr>
            <a:lvl5pPr marL="2057400" indent="-228600">
              <a:defRPr sz="2400">
                <a:solidFill>
                  <a:schemeClr val="bg1"/>
                </a:solidFill>
                <a:latin typeface="Arial"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pitchFamily="34" charset="-128"/>
              </a:defRPr>
            </a:lvl9pPr>
          </a:lstStyle>
          <a:p>
            <a:endParaRPr lang="en-US" dirty="0"/>
          </a:p>
        </p:txBody>
      </p:sp>
      <p:sp>
        <p:nvSpPr>
          <p:cNvPr id="93188" name="Rectangle 2"/>
          <p:cNvSpPr>
            <a:spLocks noGrp="1" noChangeArrowheads="1"/>
          </p:cNvSpPr>
          <p:nvPr>
            <p:ph type="body"/>
          </p:nvPr>
        </p:nvSpPr>
        <p:spPr>
          <a:xfrm>
            <a:off x="914400" y="4343400"/>
            <a:ext cx="5026025"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263625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p:cNvSpPr>
            <a:spLocks noGrp="1" noChangeArrowheads="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charset="0"/>
                <a:ea typeface="ＭＳ Ｐゴシック" pitchFamily="34" charset="-128"/>
              </a:defRPr>
            </a:lvl1pPr>
            <a:lvl2pPr marL="742950" indent="-285750">
              <a:tabLst>
                <a:tab pos="723900" algn="l"/>
                <a:tab pos="1447800" algn="l"/>
                <a:tab pos="2171700" algn="l"/>
                <a:tab pos="2895600" algn="l"/>
              </a:tabLst>
              <a:defRPr sz="2400">
                <a:solidFill>
                  <a:schemeClr val="bg1"/>
                </a:solidFill>
                <a:latin typeface="Arial" charset="0"/>
                <a:ea typeface="ＭＳ Ｐゴシック" pitchFamily="34" charset="-128"/>
              </a:defRPr>
            </a:lvl2pPr>
            <a:lvl3pPr marL="1143000" indent="-228600">
              <a:tabLst>
                <a:tab pos="723900" algn="l"/>
                <a:tab pos="1447800" algn="l"/>
                <a:tab pos="2171700" algn="l"/>
                <a:tab pos="2895600" algn="l"/>
              </a:tabLst>
              <a:defRPr sz="2400">
                <a:solidFill>
                  <a:schemeClr val="bg1"/>
                </a:solidFill>
                <a:latin typeface="Arial" charset="0"/>
                <a:ea typeface="ＭＳ Ｐゴシック" pitchFamily="34" charset="-128"/>
              </a:defRPr>
            </a:lvl3pPr>
            <a:lvl4pPr marL="1600200" indent="-228600">
              <a:tabLst>
                <a:tab pos="723900" algn="l"/>
                <a:tab pos="1447800" algn="l"/>
                <a:tab pos="2171700" algn="l"/>
                <a:tab pos="2895600" algn="l"/>
              </a:tabLst>
              <a:defRPr sz="2400">
                <a:solidFill>
                  <a:schemeClr val="bg1"/>
                </a:solidFill>
                <a:latin typeface="Arial" charset="0"/>
                <a:ea typeface="ＭＳ Ｐゴシック" pitchFamily="34" charset="-128"/>
              </a:defRPr>
            </a:lvl4pPr>
            <a:lvl5pPr marL="2057400" indent="-228600">
              <a:tabLst>
                <a:tab pos="723900" algn="l"/>
                <a:tab pos="1447800" algn="l"/>
                <a:tab pos="2171700" algn="l"/>
                <a:tab pos="2895600" algn="l"/>
              </a:tabLst>
              <a:defRPr sz="2400">
                <a:solidFill>
                  <a:schemeClr val="bg1"/>
                </a:solidFill>
                <a:latin typeface="Arial"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9pPr>
          </a:lstStyle>
          <a:p>
            <a:pPr>
              <a:buFont typeface="Wingdings" pitchFamily="2" charset="2"/>
              <a:buNone/>
            </a:pPr>
            <a:fld id="{402CCADD-6518-43BB-ACBF-02DC987B26F7}" type="slidenum">
              <a:rPr lang="en-GB" sz="1200" smtClean="0">
                <a:solidFill>
                  <a:srgbClr val="000000"/>
                </a:solidFill>
                <a:latin typeface="DejaVu Sans Condensed" pitchFamily="16" charset="0"/>
              </a:rPr>
              <a:pPr>
                <a:buFont typeface="Wingdings" pitchFamily="2" charset="2"/>
                <a:buNone/>
              </a:pPr>
              <a:t>11</a:t>
            </a:fld>
            <a:endParaRPr lang="en-GB" sz="1200" dirty="0" smtClean="0">
              <a:solidFill>
                <a:srgbClr val="000000"/>
              </a:solidFill>
              <a:latin typeface="DejaVu Sans Condensed" pitchFamily="16" charset="0"/>
            </a:endParaRPr>
          </a:p>
        </p:txBody>
      </p:sp>
      <p:sp>
        <p:nvSpPr>
          <p:cNvPr id="89091" name="Rectangle 1"/>
          <p:cNvSpPr>
            <a:spLocks noGrp="1" noRot="1" noChangeAspect="1" noChangeArrowheads="1" noTextEdit="1"/>
          </p:cNvSpPr>
          <p:nvPr>
            <p:ph type="sldImg"/>
          </p:nvPr>
        </p:nvSpPr>
        <p:spPr>
          <a:xfrm>
            <a:off x="1141413"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914400" y="4343400"/>
            <a:ext cx="5026025" cy="4024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410355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A0E27-819F-4AD2-A5F7-9F2C1109FCD7}" type="slidenum">
              <a:rPr lang="en-US" smtClean="0"/>
              <a:t>18</a:t>
            </a:fld>
            <a:endParaRPr lang="en-US" dirty="0"/>
          </a:p>
        </p:txBody>
      </p:sp>
    </p:spTree>
    <p:extLst>
      <p:ext uri="{BB962C8B-B14F-4D97-AF65-F5344CB8AC3E}">
        <p14:creationId xmlns:p14="http://schemas.microsoft.com/office/powerpoint/2010/main" val="302947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charset="0"/>
                <a:ea typeface="ＭＳ Ｐゴシック" pitchFamily="34" charset="-128"/>
              </a:defRPr>
            </a:lvl1pPr>
            <a:lvl2pPr marL="742950" indent="-285750">
              <a:tabLst>
                <a:tab pos="723900" algn="l"/>
                <a:tab pos="1447800" algn="l"/>
                <a:tab pos="2171700" algn="l"/>
                <a:tab pos="2895600" algn="l"/>
              </a:tabLst>
              <a:defRPr sz="2400">
                <a:solidFill>
                  <a:schemeClr val="bg1"/>
                </a:solidFill>
                <a:latin typeface="Arial" charset="0"/>
                <a:ea typeface="ＭＳ Ｐゴシック" pitchFamily="34" charset="-128"/>
              </a:defRPr>
            </a:lvl2pPr>
            <a:lvl3pPr marL="1143000" indent="-228600">
              <a:tabLst>
                <a:tab pos="723900" algn="l"/>
                <a:tab pos="1447800" algn="l"/>
                <a:tab pos="2171700" algn="l"/>
                <a:tab pos="2895600" algn="l"/>
              </a:tabLst>
              <a:defRPr sz="2400">
                <a:solidFill>
                  <a:schemeClr val="bg1"/>
                </a:solidFill>
                <a:latin typeface="Arial" charset="0"/>
                <a:ea typeface="ＭＳ Ｐゴシック" pitchFamily="34" charset="-128"/>
              </a:defRPr>
            </a:lvl3pPr>
            <a:lvl4pPr marL="1600200" indent="-228600">
              <a:tabLst>
                <a:tab pos="723900" algn="l"/>
                <a:tab pos="1447800" algn="l"/>
                <a:tab pos="2171700" algn="l"/>
                <a:tab pos="2895600" algn="l"/>
              </a:tabLst>
              <a:defRPr sz="2400">
                <a:solidFill>
                  <a:schemeClr val="bg1"/>
                </a:solidFill>
                <a:latin typeface="Arial" charset="0"/>
                <a:ea typeface="ＭＳ Ｐゴシック" pitchFamily="34" charset="-128"/>
              </a:defRPr>
            </a:lvl4pPr>
            <a:lvl5pPr marL="2057400" indent="-228600">
              <a:tabLst>
                <a:tab pos="723900" algn="l"/>
                <a:tab pos="1447800" algn="l"/>
                <a:tab pos="2171700" algn="l"/>
                <a:tab pos="2895600" algn="l"/>
              </a:tabLst>
              <a:defRPr sz="2400">
                <a:solidFill>
                  <a:schemeClr val="bg1"/>
                </a:solidFill>
                <a:latin typeface="Arial"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9pPr>
          </a:lstStyle>
          <a:p>
            <a:pPr>
              <a:buFont typeface="Wingdings" pitchFamily="2" charset="2"/>
              <a:buNone/>
            </a:pPr>
            <a:fld id="{63C7AC00-28F5-48AF-BD3D-B9C7AD58E37F}" type="slidenum">
              <a:rPr lang="en-GB" sz="1200" smtClean="0">
                <a:solidFill>
                  <a:srgbClr val="000000"/>
                </a:solidFill>
                <a:latin typeface="DejaVu Sans Condensed" pitchFamily="16" charset="0"/>
              </a:rPr>
              <a:pPr>
                <a:buFont typeface="Wingdings" pitchFamily="2" charset="2"/>
                <a:buNone/>
              </a:pPr>
              <a:t>28</a:t>
            </a:fld>
            <a:endParaRPr lang="en-GB" sz="1200" dirty="0" smtClean="0">
              <a:solidFill>
                <a:srgbClr val="000000"/>
              </a:solidFill>
              <a:latin typeface="DejaVu Sans Condensed" pitchFamily="16" charset="0"/>
            </a:endParaRPr>
          </a:p>
        </p:txBody>
      </p:sp>
      <p:sp>
        <p:nvSpPr>
          <p:cNvPr id="138243" name="Rectangle 1"/>
          <p:cNvSpPr>
            <a:spLocks noGrp="1" noRot="1" noChangeAspect="1" noChangeArrowheads="1" noTextEdit="1"/>
          </p:cNvSpPr>
          <p:nvPr>
            <p:ph type="sldImg"/>
          </p:nvPr>
        </p:nvSpPr>
        <p:spPr>
          <a:xfrm>
            <a:off x="1141413"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4" name="Rectangle 2"/>
          <p:cNvSpPr>
            <a:spLocks noGrp="1" noChangeArrowheads="1"/>
          </p:cNvSpPr>
          <p:nvPr>
            <p:ph type="body" idx="1"/>
          </p:nvPr>
        </p:nvSpPr>
        <p:spPr>
          <a:xfrm>
            <a:off x="914400" y="4343400"/>
            <a:ext cx="5026025" cy="4024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310201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board as an example.</a:t>
            </a:r>
            <a:endParaRPr lang="en-US" dirty="0"/>
          </a:p>
        </p:txBody>
      </p:sp>
      <p:sp>
        <p:nvSpPr>
          <p:cNvPr id="4" name="Slide Number Placeholder 3"/>
          <p:cNvSpPr>
            <a:spLocks noGrp="1"/>
          </p:cNvSpPr>
          <p:nvPr>
            <p:ph type="sldNum" sz="quarter" idx="10"/>
          </p:nvPr>
        </p:nvSpPr>
        <p:spPr/>
        <p:txBody>
          <a:bodyPr/>
          <a:lstStyle/>
          <a:p>
            <a:fld id="{74EA0E27-819F-4AD2-A5F7-9F2C1109FCD7}" type="slidenum">
              <a:rPr lang="en-US" smtClean="0"/>
              <a:t>31</a:t>
            </a:fld>
            <a:endParaRPr lang="en-US" dirty="0"/>
          </a:p>
        </p:txBody>
      </p:sp>
    </p:spTree>
    <p:extLst>
      <p:ext uri="{BB962C8B-B14F-4D97-AF65-F5344CB8AC3E}">
        <p14:creationId xmlns:p14="http://schemas.microsoft.com/office/powerpoint/2010/main" val="114509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p:cNvSpPr>
            <a:spLocks noGrp="1" noChangeArrowheads="1"/>
          </p:cNvSpPr>
          <p:nvPr>
            <p:ph type="sldNum" sz="quarter"/>
          </p:nvPr>
        </p:nvSpPr>
        <p:spPr>
          <a:noFill/>
        </p:spPr>
        <p:txBody>
          <a:bodyPr/>
          <a:lstStyle>
            <a:lvl1pPr>
              <a:tabLst>
                <a:tab pos="723900" algn="l"/>
                <a:tab pos="1447800" algn="l"/>
                <a:tab pos="2171700" algn="l"/>
                <a:tab pos="2895600" algn="l"/>
              </a:tabLst>
              <a:defRPr sz="2400">
                <a:solidFill>
                  <a:schemeClr val="bg1"/>
                </a:solidFill>
                <a:latin typeface="Arial" charset="0"/>
                <a:ea typeface="ＭＳ Ｐゴシック" pitchFamily="34" charset="-128"/>
              </a:defRPr>
            </a:lvl1pPr>
            <a:lvl2pPr marL="742950" indent="-285750">
              <a:tabLst>
                <a:tab pos="723900" algn="l"/>
                <a:tab pos="1447800" algn="l"/>
                <a:tab pos="2171700" algn="l"/>
                <a:tab pos="2895600" algn="l"/>
              </a:tabLst>
              <a:defRPr sz="2400">
                <a:solidFill>
                  <a:schemeClr val="bg1"/>
                </a:solidFill>
                <a:latin typeface="Arial" charset="0"/>
                <a:ea typeface="ＭＳ Ｐゴシック" pitchFamily="34" charset="-128"/>
              </a:defRPr>
            </a:lvl2pPr>
            <a:lvl3pPr marL="1143000" indent="-228600">
              <a:tabLst>
                <a:tab pos="723900" algn="l"/>
                <a:tab pos="1447800" algn="l"/>
                <a:tab pos="2171700" algn="l"/>
                <a:tab pos="2895600" algn="l"/>
              </a:tabLst>
              <a:defRPr sz="2400">
                <a:solidFill>
                  <a:schemeClr val="bg1"/>
                </a:solidFill>
                <a:latin typeface="Arial" charset="0"/>
                <a:ea typeface="ＭＳ Ｐゴシック" pitchFamily="34" charset="-128"/>
              </a:defRPr>
            </a:lvl3pPr>
            <a:lvl4pPr marL="1600200" indent="-228600">
              <a:tabLst>
                <a:tab pos="723900" algn="l"/>
                <a:tab pos="1447800" algn="l"/>
                <a:tab pos="2171700" algn="l"/>
                <a:tab pos="2895600" algn="l"/>
              </a:tabLst>
              <a:defRPr sz="2400">
                <a:solidFill>
                  <a:schemeClr val="bg1"/>
                </a:solidFill>
                <a:latin typeface="Arial" charset="0"/>
                <a:ea typeface="ＭＳ Ｐゴシック" pitchFamily="34" charset="-128"/>
              </a:defRPr>
            </a:lvl4pPr>
            <a:lvl5pPr marL="2057400" indent="-228600">
              <a:tabLst>
                <a:tab pos="723900" algn="l"/>
                <a:tab pos="1447800" algn="l"/>
                <a:tab pos="2171700" algn="l"/>
                <a:tab pos="2895600" algn="l"/>
              </a:tabLst>
              <a:defRPr sz="2400">
                <a:solidFill>
                  <a:schemeClr val="bg1"/>
                </a:solidFill>
                <a:latin typeface="Arial"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Arial" charset="0"/>
              <a:tabLst>
                <a:tab pos="723900" algn="l"/>
                <a:tab pos="1447800" algn="l"/>
                <a:tab pos="2171700" algn="l"/>
                <a:tab pos="2895600" algn="l"/>
              </a:tabLst>
              <a:defRPr sz="2400">
                <a:solidFill>
                  <a:schemeClr val="bg1"/>
                </a:solidFill>
                <a:latin typeface="Arial" charset="0"/>
                <a:ea typeface="ＭＳ Ｐゴシック" pitchFamily="34" charset="-128"/>
              </a:defRPr>
            </a:lvl9pPr>
          </a:lstStyle>
          <a:p>
            <a:pPr>
              <a:buFont typeface="Wingdings" pitchFamily="2" charset="2"/>
              <a:buNone/>
            </a:pPr>
            <a:fld id="{FA72E3AA-D390-4B6E-906D-AEB6A83A383D}" type="slidenum">
              <a:rPr lang="en-GB" sz="1200" smtClean="0">
                <a:solidFill>
                  <a:srgbClr val="000000"/>
                </a:solidFill>
                <a:latin typeface="DejaVu Sans Condensed" pitchFamily="16" charset="0"/>
              </a:rPr>
              <a:pPr>
                <a:buFont typeface="Wingdings" pitchFamily="2" charset="2"/>
                <a:buNone/>
              </a:pPr>
              <a:t>45</a:t>
            </a:fld>
            <a:endParaRPr lang="en-GB" sz="1200" smtClean="0">
              <a:solidFill>
                <a:srgbClr val="000000"/>
              </a:solidFill>
              <a:latin typeface="DejaVu Sans Condensed" pitchFamily="16" charset="0"/>
            </a:endParaRPr>
          </a:p>
        </p:txBody>
      </p:sp>
      <p:sp>
        <p:nvSpPr>
          <p:cNvPr id="126979" name="Rectangle 1"/>
          <p:cNvSpPr>
            <a:spLocks noGrp="1" noRot="1" noChangeAspect="1" noChangeArrowheads="1" noTextEdit="1"/>
          </p:cNvSpPr>
          <p:nvPr>
            <p:ph type="sldImg"/>
          </p:nvPr>
        </p:nvSpPr>
        <p:spPr>
          <a:xfrm>
            <a:off x="1141413"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p:cNvSpPr>
            <a:spLocks noGrp="1" noChangeArrowheads="1"/>
          </p:cNvSpPr>
          <p:nvPr>
            <p:ph type="body" idx="1"/>
          </p:nvPr>
        </p:nvSpPr>
        <p:spPr>
          <a:xfrm>
            <a:off x="914400" y="4343400"/>
            <a:ext cx="5026025" cy="4024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66192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9CFE509-0721-4955-B552-6DA7C853B48B}"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CFE509-0721-4955-B552-6DA7C853B48B}"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CFE509-0721-4955-B552-6DA7C853B48B}"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FE509-0721-4955-B552-6DA7C853B48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D79D52-140F-4309-8BBD-584B13D59B80}"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CFE509-0721-4955-B552-6DA7C853B48B}"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6D79D52-140F-4309-8BBD-584B13D59B80}" type="datetimeFigureOut">
              <a:rPr lang="en-US" smtClean="0"/>
              <a:t>2/4/2019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9CFE509-0721-4955-B552-6DA7C853B48B}"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hyperlink" Target="http://en.wikipedia.org/wiki/Common_desc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Species" TargetMode="External"/><Relationship Id="rId5" Type="http://schemas.openxmlformats.org/officeDocument/2006/relationships/hyperlink" Target="http://en.wikipedia.org/wiki/Evolution" TargetMode="External"/><Relationship Id="rId4" Type="http://schemas.openxmlformats.org/officeDocument/2006/relationships/hyperlink" Target="http://en.wikipedia.org/wiki/Tree_(graph_theor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tol.embl.de/itol.cgi"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oogle.com/url?sa=i&amp;rct=j&amp;q=&amp;esrc=s&amp;frm=1&amp;source=images&amp;cd=&amp;cad=rja&amp;docid=artqw6FVzDpsFM&amp;tbnid=BBsGL9vuPMzkFM:&amp;ved=0CAUQjRw&amp;url=http://staff.tuhsd.k12.az.us/gfoster/standard/bclasfy.htm&amp;ei=KL11UYrZNbDoigKxjYEo&amp;bvm=bv.45512109,d.cGE&amp;psig=AFQjCNETBBqxWJfFEtPRcdV6yXn2EW438g&amp;ust=1366756830949603" TargetMode="External"/><Relationship Id="rId1" Type="http://schemas.openxmlformats.org/officeDocument/2006/relationships/slideLayout" Target="../slideLayouts/slideLayout2.xml"/><Relationship Id="rId4" Type="http://schemas.openxmlformats.org/officeDocument/2006/relationships/hyperlink" Target="http://en.wikipedia.org/wiki/Cladistic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sers.rcn.com/jkimball.ma.ultranet/BiologyPages/I/Invertebrates.html" TargetMode="External"/><Relationship Id="rId2" Type="http://schemas.openxmlformats.org/officeDocument/2006/relationships/hyperlink" Target="http://users.rcn.com/jkimball.ma.ultranet/BiologyPages/V/Vertebrate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Jointly_exhaustive" TargetMode="External"/><Relationship Id="rId2" Type="http://schemas.openxmlformats.org/officeDocument/2006/relationships/hyperlink" Target="http://en.wikipedia.org/wiki/Partition_of_a_set" TargetMode="External"/><Relationship Id="rId1" Type="http://schemas.openxmlformats.org/officeDocument/2006/relationships/slideLayout" Target="../slideLayouts/slideLayout2.xml"/><Relationship Id="rId4" Type="http://schemas.openxmlformats.org/officeDocument/2006/relationships/hyperlink" Target="http://en.wikipedia.org/wiki/Mutually_exclusiv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Dichotomous_key" TargetMode="External"/><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 Id="rId5" Type="http://schemas.openxmlformats.org/officeDocument/2006/relationships/hyperlink" Target="http://en.wikipedia.org/wiki/Invertebrate" TargetMode="External"/><Relationship Id="rId4" Type="http://schemas.openxmlformats.org/officeDocument/2006/relationships/hyperlink" Target="http://en.wikipedia.org/wiki/Vertebrat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Tell the Difference Between Species?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4" t="13666" r="69620" b="68966"/>
          <a:stretch/>
        </p:blipFill>
        <p:spPr bwMode="auto">
          <a:xfrm>
            <a:off x="4483584" y="2077036"/>
            <a:ext cx="2219702" cy="162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65" r="60259" b="69428"/>
          <a:stretch/>
        </p:blipFill>
        <p:spPr bwMode="auto">
          <a:xfrm>
            <a:off x="7246923" y="3732362"/>
            <a:ext cx="1411439" cy="286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41" t="6154" r="44888" b="68833"/>
          <a:stretch/>
        </p:blipFill>
        <p:spPr bwMode="auto">
          <a:xfrm>
            <a:off x="4386283" y="3992376"/>
            <a:ext cx="2414305" cy="234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04" t="3839" r="35942" b="69032"/>
          <a:stretch/>
        </p:blipFill>
        <p:spPr bwMode="auto">
          <a:xfrm>
            <a:off x="2865923" y="1734457"/>
            <a:ext cx="1300010" cy="253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88" t="5890" r="22435" b="71505"/>
          <a:stretch/>
        </p:blipFill>
        <p:spPr bwMode="auto">
          <a:xfrm>
            <a:off x="228600" y="2157665"/>
            <a:ext cx="1931444" cy="21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43" t="5161" r="2245" b="71505"/>
          <a:stretch/>
        </p:blipFill>
        <p:spPr bwMode="auto">
          <a:xfrm>
            <a:off x="770162" y="4495800"/>
            <a:ext cx="3389363" cy="218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3" t="11182" r="82677" b="69364"/>
          <a:stretch/>
        </p:blipFill>
        <p:spPr bwMode="auto">
          <a:xfrm>
            <a:off x="7005492" y="1651551"/>
            <a:ext cx="1894303" cy="182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516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ves\Pictures\Stuff on PC\Cinder-ella\IMG_024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71" t="1786"/>
          <a:stretch/>
        </p:blipFill>
        <p:spPr bwMode="auto">
          <a:xfrm>
            <a:off x="4572000" y="2295144"/>
            <a:ext cx="406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35608" y="274638"/>
            <a:ext cx="4795145" cy="1143000"/>
          </a:xfrm>
        </p:spPr>
        <p:txBody>
          <a:bodyPr>
            <a:normAutofit fontScale="90000"/>
          </a:bodyPr>
          <a:lstStyle/>
          <a:p>
            <a:r>
              <a:rPr lang="en-US" dirty="0" smtClean="0"/>
              <a:t>Dog Taxonomical Classification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956140"/>
              </p:ext>
            </p:extLst>
          </p:nvPr>
        </p:nvGraphicFramePr>
        <p:xfrm>
          <a:off x="-76200" y="1582325"/>
          <a:ext cx="4508500" cy="4754560"/>
        </p:xfrm>
        <a:graphic>
          <a:graphicData uri="http://schemas.openxmlformats.org/drawingml/2006/table">
            <a:tbl>
              <a:tblPr firstRow="1" bandRow="1">
                <a:tableStyleId>{8A107856-5554-42FB-B03E-39F5DBC370BA}</a:tableStyleId>
              </a:tblPr>
              <a:tblGrid>
                <a:gridCol w="2254250">
                  <a:extLst>
                    <a:ext uri="{9D8B030D-6E8A-4147-A177-3AD203B41FA5}">
                      <a16:colId xmlns:a16="http://schemas.microsoft.com/office/drawing/2014/main" val="20000"/>
                    </a:ext>
                  </a:extLst>
                </a:gridCol>
                <a:gridCol w="2254250">
                  <a:extLst>
                    <a:ext uri="{9D8B030D-6E8A-4147-A177-3AD203B41FA5}">
                      <a16:colId xmlns:a16="http://schemas.microsoft.com/office/drawing/2014/main" val="20001"/>
                    </a:ext>
                  </a:extLst>
                </a:gridCol>
              </a:tblGrid>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b="0" dirty="0" smtClean="0"/>
                        <a:t>Domain</a:t>
                      </a:r>
                    </a:p>
                  </a:txBody>
                  <a:tcPr/>
                </a:tc>
                <a:tc>
                  <a:txBody>
                    <a:bodyPr/>
                    <a:lstStyle/>
                    <a:p>
                      <a:r>
                        <a:rPr lang="en-US" sz="2400" b="0" dirty="0" err="1" smtClean="0"/>
                        <a:t>Eukarya</a:t>
                      </a:r>
                      <a:endParaRPr lang="en-US" sz="2400" b="0" dirty="0"/>
                    </a:p>
                  </a:txBody>
                  <a:tcPr/>
                </a:tc>
                <a:extLst>
                  <a:ext uri="{0D108BD9-81ED-4DB2-BD59-A6C34878D82A}">
                    <a16:rowId xmlns:a16="http://schemas.microsoft.com/office/drawing/2014/main" val="10000"/>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Kingdom</a:t>
                      </a:r>
                    </a:p>
                  </a:txBody>
                  <a:tcPr/>
                </a:tc>
                <a:tc>
                  <a:txBody>
                    <a:bodyPr/>
                    <a:lstStyle/>
                    <a:p>
                      <a:r>
                        <a:rPr lang="en-US" sz="2400" dirty="0" err="1" smtClean="0"/>
                        <a:t>Animalia</a:t>
                      </a:r>
                      <a:endParaRPr lang="en-US" sz="2400" dirty="0"/>
                    </a:p>
                  </a:txBody>
                  <a:tcPr/>
                </a:tc>
                <a:extLst>
                  <a:ext uri="{0D108BD9-81ED-4DB2-BD59-A6C34878D82A}">
                    <a16:rowId xmlns:a16="http://schemas.microsoft.com/office/drawing/2014/main" val="10001"/>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Phylum</a:t>
                      </a:r>
                    </a:p>
                  </a:txBody>
                  <a:tcPr/>
                </a:tc>
                <a:tc>
                  <a:txBody>
                    <a:bodyPr/>
                    <a:lstStyle/>
                    <a:p>
                      <a:r>
                        <a:rPr lang="en-US" sz="2400" dirty="0" err="1" smtClean="0"/>
                        <a:t>Chordata</a:t>
                      </a:r>
                      <a:endParaRPr lang="en-US" sz="2400" dirty="0"/>
                    </a:p>
                  </a:txBody>
                  <a:tcPr/>
                </a:tc>
                <a:extLst>
                  <a:ext uri="{0D108BD9-81ED-4DB2-BD59-A6C34878D82A}">
                    <a16:rowId xmlns:a16="http://schemas.microsoft.com/office/drawing/2014/main" val="10002"/>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Class</a:t>
                      </a:r>
                    </a:p>
                  </a:txBody>
                  <a:tcPr/>
                </a:tc>
                <a:tc>
                  <a:txBody>
                    <a:bodyPr/>
                    <a:lstStyle/>
                    <a:p>
                      <a:r>
                        <a:rPr lang="en-US" sz="2400" dirty="0" smtClean="0"/>
                        <a:t>Mammalia</a:t>
                      </a:r>
                      <a:endParaRPr lang="en-US" sz="2400" dirty="0"/>
                    </a:p>
                  </a:txBody>
                  <a:tcPr/>
                </a:tc>
                <a:extLst>
                  <a:ext uri="{0D108BD9-81ED-4DB2-BD59-A6C34878D82A}">
                    <a16:rowId xmlns:a16="http://schemas.microsoft.com/office/drawing/2014/main" val="10003"/>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Order</a:t>
                      </a:r>
                    </a:p>
                  </a:txBody>
                  <a:tcPr/>
                </a:tc>
                <a:tc>
                  <a:txBody>
                    <a:bodyPr/>
                    <a:lstStyle/>
                    <a:p>
                      <a:r>
                        <a:rPr lang="en-US" sz="2400" dirty="0" err="1" smtClean="0"/>
                        <a:t>Carnivoria</a:t>
                      </a:r>
                      <a:endParaRPr lang="en-US" sz="2400" dirty="0"/>
                    </a:p>
                  </a:txBody>
                  <a:tcPr/>
                </a:tc>
                <a:extLst>
                  <a:ext uri="{0D108BD9-81ED-4DB2-BD59-A6C34878D82A}">
                    <a16:rowId xmlns:a16="http://schemas.microsoft.com/office/drawing/2014/main" val="10004"/>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Family</a:t>
                      </a:r>
                    </a:p>
                  </a:txBody>
                  <a:tcPr/>
                </a:tc>
                <a:tc>
                  <a:txBody>
                    <a:bodyPr/>
                    <a:lstStyle/>
                    <a:p>
                      <a:r>
                        <a:rPr lang="en-US" sz="2400" dirty="0" err="1" smtClean="0"/>
                        <a:t>Canidae</a:t>
                      </a:r>
                      <a:endParaRPr lang="en-US" sz="2400" dirty="0"/>
                    </a:p>
                  </a:txBody>
                  <a:tcPr/>
                </a:tc>
                <a:extLst>
                  <a:ext uri="{0D108BD9-81ED-4DB2-BD59-A6C34878D82A}">
                    <a16:rowId xmlns:a16="http://schemas.microsoft.com/office/drawing/2014/main" val="10005"/>
                  </a:ext>
                </a:extLst>
              </a:tr>
              <a:tr h="5943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t>Genus</a:t>
                      </a:r>
                    </a:p>
                  </a:txBody>
                  <a:tcPr/>
                </a:tc>
                <a:tc>
                  <a:txBody>
                    <a:bodyPr/>
                    <a:lstStyle/>
                    <a:p>
                      <a:r>
                        <a:rPr lang="en-US" sz="2400" dirty="0" err="1" smtClean="0"/>
                        <a:t>Canis</a:t>
                      </a:r>
                      <a:endParaRPr lang="en-US" sz="2400" dirty="0"/>
                    </a:p>
                  </a:txBody>
                  <a:tcPr/>
                </a:tc>
                <a:extLst>
                  <a:ext uri="{0D108BD9-81ED-4DB2-BD59-A6C34878D82A}">
                    <a16:rowId xmlns:a16="http://schemas.microsoft.com/office/drawing/2014/main" val="10006"/>
                  </a:ext>
                </a:extLst>
              </a:tr>
              <a:tr h="594320">
                <a:tc>
                  <a:txBody>
                    <a:bodyPr/>
                    <a:lstStyle/>
                    <a:p>
                      <a:r>
                        <a:rPr lang="en-US" sz="2400" dirty="0" smtClean="0"/>
                        <a:t>Species</a:t>
                      </a:r>
                      <a:endParaRPr lang="en-US" sz="2400" dirty="0"/>
                    </a:p>
                  </a:txBody>
                  <a:tcPr/>
                </a:tc>
                <a:tc>
                  <a:txBody>
                    <a:bodyPr/>
                    <a:lstStyle/>
                    <a:p>
                      <a:r>
                        <a:rPr lang="en-US" sz="2400" dirty="0" smtClean="0"/>
                        <a:t>Lupus</a:t>
                      </a:r>
                    </a:p>
                  </a:txBody>
                  <a:tcPr/>
                </a:tc>
                <a:extLst>
                  <a:ext uri="{0D108BD9-81ED-4DB2-BD59-A6C34878D82A}">
                    <a16:rowId xmlns:a16="http://schemas.microsoft.com/office/drawing/2014/main" val="10007"/>
                  </a:ext>
                </a:extLst>
              </a:tr>
            </a:tbl>
          </a:graphicData>
        </a:graphic>
      </p:graphicFrame>
      <p:sp>
        <p:nvSpPr>
          <p:cNvPr id="3" name="Left Arrow 2"/>
          <p:cNvSpPr/>
          <p:nvPr/>
        </p:nvSpPr>
        <p:spPr>
          <a:xfrm rot="20718803">
            <a:off x="3846976" y="879761"/>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Has cells with nuclei, but so do a lot of organisms… </a:t>
            </a:r>
            <a:endParaRPr lang="en-US" dirty="0"/>
          </a:p>
        </p:txBody>
      </p:sp>
      <p:sp>
        <p:nvSpPr>
          <p:cNvPr id="6" name="Left Arrow 5"/>
          <p:cNvSpPr/>
          <p:nvPr/>
        </p:nvSpPr>
        <p:spPr>
          <a:xfrm rot="20718803">
            <a:off x="3846973" y="1427892"/>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Are heterotrophic &amp; multi-cellular, but so are many others…</a:t>
            </a:r>
            <a:endParaRPr lang="en-US" dirty="0"/>
          </a:p>
        </p:txBody>
      </p:sp>
      <p:sp>
        <p:nvSpPr>
          <p:cNvPr id="7" name="Left Arrow 6"/>
          <p:cNvSpPr/>
          <p:nvPr/>
        </p:nvSpPr>
        <p:spPr>
          <a:xfrm rot="20718803">
            <a:off x="3850015" y="2018808"/>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Possesses a spinal chord, but so do 75,000 others…</a:t>
            </a:r>
            <a:endParaRPr lang="en-US" dirty="0"/>
          </a:p>
        </p:txBody>
      </p:sp>
      <p:sp>
        <p:nvSpPr>
          <p:cNvPr id="8" name="Left Arrow 7"/>
          <p:cNvSpPr/>
          <p:nvPr/>
        </p:nvSpPr>
        <p:spPr>
          <a:xfrm rot="20718803">
            <a:off x="3846980" y="2570891"/>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warm-blooded and produces milk for its young, but so do others…</a:t>
            </a:r>
            <a:endParaRPr lang="en-US" dirty="0"/>
          </a:p>
        </p:txBody>
      </p:sp>
      <p:sp>
        <p:nvSpPr>
          <p:cNvPr id="9" name="Left Arrow 8"/>
          <p:cNvSpPr/>
          <p:nvPr/>
        </p:nvSpPr>
        <p:spPr>
          <a:xfrm rot="20718803">
            <a:off x="3850000" y="3122975"/>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Eats other organisms for food, but there are hundreds of carnivores…</a:t>
            </a:r>
            <a:endParaRPr lang="en-US" dirty="0"/>
          </a:p>
        </p:txBody>
      </p:sp>
      <p:sp>
        <p:nvSpPr>
          <p:cNvPr id="10" name="Left Arrow 9"/>
          <p:cNvSpPr/>
          <p:nvPr/>
        </p:nvSpPr>
        <p:spPr>
          <a:xfrm rot="20718803">
            <a:off x="3846973" y="3675060"/>
            <a:ext cx="4114800" cy="1399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dog-like, but so are wolves, foxes, and coyotes…</a:t>
            </a:r>
            <a:endParaRPr lang="en-US" dirty="0"/>
          </a:p>
        </p:txBody>
      </p:sp>
      <p:sp>
        <p:nvSpPr>
          <p:cNvPr id="11" name="Left Arrow 10"/>
          <p:cNvSpPr/>
          <p:nvPr/>
        </p:nvSpPr>
        <p:spPr>
          <a:xfrm rot="20718803">
            <a:off x="3620252" y="4218260"/>
            <a:ext cx="4114800" cy="19427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considered a subspecies of wolf…</a:t>
            </a:r>
          </a:p>
          <a:p>
            <a:pPr algn="ctr"/>
            <a:r>
              <a:rPr lang="en-US" dirty="0" smtClean="0"/>
              <a:t>The most specific category for our common dogs.</a:t>
            </a:r>
            <a:endParaRPr lang="en-US" dirty="0"/>
          </a:p>
        </p:txBody>
      </p:sp>
      <p:pic>
        <p:nvPicPr>
          <p:cNvPr id="15" name="Picture 14"/>
          <p:cNvPicPr>
            <a:picLocks noChangeAspect="1"/>
          </p:cNvPicPr>
          <p:nvPr/>
        </p:nvPicPr>
        <p:blipFill>
          <a:blip r:embed="rId3"/>
          <a:stretch>
            <a:fillRect/>
          </a:stretch>
        </p:blipFill>
        <p:spPr>
          <a:xfrm>
            <a:off x="7062867" y="31489"/>
            <a:ext cx="1841152" cy="2316681"/>
          </a:xfrm>
          <a:prstGeom prst="rect">
            <a:avLst/>
          </a:prstGeom>
        </p:spPr>
      </p:pic>
    </p:spTree>
    <p:extLst>
      <p:ext uri="{BB962C8B-B14F-4D97-AF65-F5344CB8AC3E}">
        <p14:creationId xmlns:p14="http://schemas.microsoft.com/office/powerpoint/2010/main" val="370436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990600" y="501650"/>
            <a:ext cx="7693025" cy="517525"/>
          </a:xfrm>
        </p:spPr>
        <p:txBody>
          <a:bodyPr lIns="0" tIns="0" rIns="0" bIns="0" anchor="ctr">
            <a:normAutofit fontScale="90000"/>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Naming Species</a:t>
            </a:r>
          </a:p>
        </p:txBody>
      </p:sp>
      <p:sp>
        <p:nvSpPr>
          <p:cNvPr id="8195" name="Rectangle 2"/>
          <p:cNvSpPr>
            <a:spLocks noGrp="1" noChangeArrowheads="1"/>
          </p:cNvSpPr>
          <p:nvPr>
            <p:ph idx="1"/>
          </p:nvPr>
        </p:nvSpPr>
        <p:spPr>
          <a:xfrm>
            <a:off x="1295400" y="1371601"/>
            <a:ext cx="7388225" cy="3810000"/>
          </a:xfrm>
        </p:spPr>
        <p:txBody>
          <a:bodyPr lIns="0" tIns="0" rIns="0" bIns="0">
            <a:normAutofit fontScale="92500" lnSpcReduction="20000"/>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The Linnaean system give each species a unique, </a:t>
            </a:r>
            <a:r>
              <a:rPr lang="en-GB" u="sng" dirty="0" smtClean="0"/>
              <a:t>two-part scientific name</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This is called </a:t>
            </a:r>
            <a:r>
              <a:rPr lang="en-GB" u="sng" dirty="0" smtClean="0"/>
              <a:t>BINOMIAL NOMENCLATURE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i="1" dirty="0" smtClean="0"/>
              <a:t>Examples:</a:t>
            </a:r>
            <a:r>
              <a:rPr lang="en-GB" dirty="0" smtClean="0"/>
              <a:t> </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the dog rose, </a:t>
            </a:r>
            <a:r>
              <a:rPr lang="en-GB" i="1" dirty="0" smtClean="0"/>
              <a:t>Rosa canina</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The wolf, </a:t>
            </a:r>
            <a:r>
              <a:rPr lang="en-US" i="1" dirty="0" err="1"/>
              <a:t>Canis</a:t>
            </a:r>
            <a:r>
              <a:rPr lang="en-US" i="1" dirty="0"/>
              <a:t> </a:t>
            </a:r>
            <a:r>
              <a:rPr lang="en-US" i="1" dirty="0" smtClean="0"/>
              <a:t>lupus</a:t>
            </a:r>
          </a:p>
          <a:p>
            <a:pPr lvl="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i="1" dirty="0" smtClean="0"/>
              <a:t>Meaning “dog wolf”</a:t>
            </a:r>
            <a:endParaRPr lang="en-GB" dirty="0" smtClean="0"/>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The dog, </a:t>
            </a:r>
            <a:r>
              <a:rPr lang="en-US" i="1" dirty="0"/>
              <a:t>Canis lupus </a:t>
            </a:r>
            <a:r>
              <a:rPr lang="en-US" i="1" dirty="0" smtClean="0"/>
              <a:t>(familiaris)</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Humans, </a:t>
            </a:r>
            <a:r>
              <a:rPr lang="en-GB" i="1" dirty="0" smtClean="0"/>
              <a:t>Homo </a:t>
            </a:r>
            <a:r>
              <a:rPr lang="en-GB" i="1" dirty="0" err="1" smtClean="0"/>
              <a:t>sapien</a:t>
            </a:r>
            <a:endParaRPr lang="en-GB" i="1" dirty="0" smtClean="0"/>
          </a:p>
          <a:p>
            <a:pPr lvl="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i="1" dirty="0" smtClean="0"/>
              <a:t>Meaning “wise (or thinking) human”</a:t>
            </a:r>
          </a:p>
        </p:txBody>
      </p:sp>
    </p:spTree>
    <p:extLst>
      <p:ext uri="{BB962C8B-B14F-4D97-AF65-F5344CB8AC3E}">
        <p14:creationId xmlns:p14="http://schemas.microsoft.com/office/powerpoint/2010/main" val="15478314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Scientific Name for a dog.</a:t>
            </a:r>
            <a:endParaRPr lang="en-US" dirty="0"/>
          </a:p>
        </p:txBody>
      </p:sp>
      <p:sp>
        <p:nvSpPr>
          <p:cNvPr id="4" name="Rectangle 3"/>
          <p:cNvSpPr/>
          <p:nvPr/>
        </p:nvSpPr>
        <p:spPr>
          <a:xfrm>
            <a:off x="2905202" y="2804168"/>
            <a:ext cx="3345788" cy="923330"/>
          </a:xfrm>
          <a:prstGeom prst="rect">
            <a:avLst/>
          </a:prstGeom>
          <a:noFill/>
        </p:spPr>
        <p:txBody>
          <a:bodyPr wrap="none" lIns="91440" tIns="45720" rIns="91440" bIns="45720">
            <a:spAutoFit/>
          </a:bodyPr>
          <a:lstStyle/>
          <a:p>
            <a:pPr algn="ctr"/>
            <a:r>
              <a:rPr lang="en-US" sz="5400" i="1" dirty="0" err="1" smtClean="0">
                <a:ln w="0"/>
                <a:solidFill>
                  <a:schemeClr val="accent1"/>
                </a:solidFill>
                <a:effectLst>
                  <a:outerShdw blurRad="38100" dist="25400" dir="5400000" algn="ctr" rotWithShape="0">
                    <a:srgbClr val="6E747A">
                      <a:alpha val="43000"/>
                    </a:srgbClr>
                  </a:outerShdw>
                </a:effectLst>
              </a:rPr>
              <a:t>Canus</a:t>
            </a:r>
            <a:r>
              <a:rPr lang="en-US" sz="5400" i="1" dirty="0" smtClean="0">
                <a:ln w="0"/>
                <a:solidFill>
                  <a:schemeClr val="accent1"/>
                </a:solidFill>
                <a:effectLst>
                  <a:outerShdw blurRad="38100" dist="25400" dir="5400000" algn="ctr" rotWithShape="0">
                    <a:srgbClr val="6E747A">
                      <a:alpha val="43000"/>
                    </a:srgbClr>
                  </a:outerShdw>
                </a:effectLst>
              </a:rPr>
              <a:t> lupus</a:t>
            </a:r>
            <a:endParaRPr lang="en-US" sz="5400" i="1"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694564" y="2078855"/>
            <a:ext cx="3379323" cy="523220"/>
          </a:xfrm>
          <a:prstGeom prst="rect">
            <a:avLst/>
          </a:prstGeom>
          <a:solidFill>
            <a:schemeClr val="bg1"/>
          </a:solidFill>
          <a:ln>
            <a:solidFill>
              <a:schemeClr val="accent1"/>
            </a:solidFill>
          </a:ln>
        </p:spPr>
        <p:txBody>
          <a:bodyPr wrap="none" rtlCol="0">
            <a:spAutoFit/>
          </a:bodyPr>
          <a:lstStyle/>
          <a:p>
            <a:r>
              <a:rPr lang="en-US" sz="2800" b="1" dirty="0" smtClean="0"/>
              <a:t>First word = Genus</a:t>
            </a:r>
            <a:endParaRPr lang="en-US" sz="2800" b="1" dirty="0"/>
          </a:p>
        </p:txBody>
      </p:sp>
      <p:sp>
        <p:nvSpPr>
          <p:cNvPr id="6" name="TextBox 5"/>
          <p:cNvSpPr txBox="1"/>
          <p:nvPr/>
        </p:nvSpPr>
        <p:spPr>
          <a:xfrm>
            <a:off x="4872265" y="2126037"/>
            <a:ext cx="3964740" cy="523220"/>
          </a:xfrm>
          <a:prstGeom prst="rect">
            <a:avLst/>
          </a:prstGeom>
          <a:noFill/>
          <a:ln>
            <a:solidFill>
              <a:schemeClr val="accent1"/>
            </a:solidFill>
          </a:ln>
        </p:spPr>
        <p:txBody>
          <a:bodyPr wrap="none" rtlCol="0">
            <a:spAutoFit/>
          </a:bodyPr>
          <a:lstStyle/>
          <a:p>
            <a:r>
              <a:rPr lang="en-US" sz="2800" b="1" dirty="0" smtClean="0"/>
              <a:t>Second word = species</a:t>
            </a:r>
            <a:endParaRPr lang="en-US" sz="2800" b="1" dirty="0"/>
          </a:p>
        </p:txBody>
      </p:sp>
      <p:sp>
        <p:nvSpPr>
          <p:cNvPr id="7" name="TextBox 6"/>
          <p:cNvSpPr txBox="1"/>
          <p:nvPr/>
        </p:nvSpPr>
        <p:spPr>
          <a:xfrm>
            <a:off x="450844" y="4070129"/>
            <a:ext cx="3866764" cy="523220"/>
          </a:xfrm>
          <a:prstGeom prst="rect">
            <a:avLst/>
          </a:prstGeom>
          <a:solidFill>
            <a:schemeClr val="bg1"/>
          </a:solidFill>
          <a:ln>
            <a:solidFill>
              <a:schemeClr val="accent1"/>
            </a:solidFill>
          </a:ln>
        </p:spPr>
        <p:txBody>
          <a:bodyPr wrap="none" rtlCol="0">
            <a:spAutoFit/>
          </a:bodyPr>
          <a:lstStyle/>
          <a:p>
            <a:r>
              <a:rPr lang="en-US" sz="2800" b="1" dirty="0" smtClean="0"/>
              <a:t>First word: capitalized</a:t>
            </a:r>
            <a:endParaRPr lang="en-US" sz="2800" b="1" dirty="0"/>
          </a:p>
        </p:txBody>
      </p:sp>
      <p:sp>
        <p:nvSpPr>
          <p:cNvPr id="8" name="TextBox 7"/>
          <p:cNvSpPr txBox="1"/>
          <p:nvPr/>
        </p:nvSpPr>
        <p:spPr>
          <a:xfrm>
            <a:off x="4776533" y="4070129"/>
            <a:ext cx="4169347" cy="523220"/>
          </a:xfrm>
          <a:prstGeom prst="rect">
            <a:avLst/>
          </a:prstGeom>
          <a:noFill/>
          <a:ln>
            <a:solidFill>
              <a:schemeClr val="accent1"/>
            </a:solidFill>
          </a:ln>
        </p:spPr>
        <p:txBody>
          <a:bodyPr wrap="none" rtlCol="0">
            <a:spAutoFit/>
          </a:bodyPr>
          <a:lstStyle/>
          <a:p>
            <a:r>
              <a:rPr lang="en-US" sz="2800" b="1" dirty="0" smtClean="0"/>
              <a:t>Second word: lowercase</a:t>
            </a:r>
            <a:endParaRPr lang="en-US" sz="2800" b="1" dirty="0"/>
          </a:p>
        </p:txBody>
      </p:sp>
      <p:sp>
        <p:nvSpPr>
          <p:cNvPr id="9" name="TextBox 8"/>
          <p:cNvSpPr txBox="1"/>
          <p:nvPr/>
        </p:nvSpPr>
        <p:spPr>
          <a:xfrm>
            <a:off x="2624544" y="4873540"/>
            <a:ext cx="3894912" cy="523220"/>
          </a:xfrm>
          <a:prstGeom prst="rect">
            <a:avLst/>
          </a:prstGeom>
          <a:noFill/>
          <a:ln>
            <a:solidFill>
              <a:schemeClr val="accent1"/>
            </a:solidFill>
          </a:ln>
        </p:spPr>
        <p:txBody>
          <a:bodyPr wrap="none" rtlCol="0">
            <a:spAutoFit/>
          </a:bodyPr>
          <a:lstStyle/>
          <a:p>
            <a:r>
              <a:rPr lang="en-US" sz="2800" b="1" dirty="0" smtClean="0"/>
              <a:t>In type, both italicized</a:t>
            </a:r>
            <a:endParaRPr lang="en-US" sz="2800" b="1" dirty="0"/>
          </a:p>
        </p:txBody>
      </p:sp>
      <p:cxnSp>
        <p:nvCxnSpPr>
          <p:cNvPr id="11" name="Straight Arrow Connector 10"/>
          <p:cNvCxnSpPr>
            <a:stCxn id="5" idx="2"/>
            <a:endCxn id="4" idx="1"/>
          </p:cNvCxnSpPr>
          <p:nvPr/>
        </p:nvCxnSpPr>
        <p:spPr>
          <a:xfrm>
            <a:off x="2384226" y="2602075"/>
            <a:ext cx="520976" cy="663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4" idx="3"/>
          </p:cNvCxnSpPr>
          <p:nvPr/>
        </p:nvCxnSpPr>
        <p:spPr>
          <a:xfrm flipH="1">
            <a:off x="6250990" y="2649257"/>
            <a:ext cx="603645" cy="616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a:endCxn id="4" idx="1"/>
          </p:cNvCxnSpPr>
          <p:nvPr/>
        </p:nvCxnSpPr>
        <p:spPr>
          <a:xfrm flipV="1">
            <a:off x="2384226" y="3265833"/>
            <a:ext cx="520976" cy="80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a:endCxn id="4" idx="3"/>
          </p:cNvCxnSpPr>
          <p:nvPr/>
        </p:nvCxnSpPr>
        <p:spPr>
          <a:xfrm flipH="1" flipV="1">
            <a:off x="6250990" y="3265833"/>
            <a:ext cx="610217" cy="80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ight Brace 21"/>
          <p:cNvSpPr/>
          <p:nvPr/>
        </p:nvSpPr>
        <p:spPr>
          <a:xfrm rot="5400000">
            <a:off x="4352916" y="2172056"/>
            <a:ext cx="462549" cy="33335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a:stCxn id="9" idx="0"/>
            <a:endCxn id="22" idx="1"/>
          </p:cNvCxnSpPr>
          <p:nvPr/>
        </p:nvCxnSpPr>
        <p:spPr>
          <a:xfrm flipV="1">
            <a:off x="4572000" y="4070129"/>
            <a:ext cx="12191" cy="80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90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a:t>
            </a:r>
            <a:r>
              <a:rPr lang="en-US" dirty="0" smtClean="0"/>
              <a:t>Classify </a:t>
            </a:r>
            <a:r>
              <a:rPr lang="en-US" dirty="0"/>
              <a:t>Organisms?</a:t>
            </a:r>
          </a:p>
        </p:txBody>
      </p:sp>
      <p:sp>
        <p:nvSpPr>
          <p:cNvPr id="3" name="Content Placeholder 2"/>
          <p:cNvSpPr>
            <a:spLocks noGrp="1"/>
          </p:cNvSpPr>
          <p:nvPr>
            <p:ph idx="1"/>
          </p:nvPr>
        </p:nvSpPr>
        <p:spPr>
          <a:xfrm>
            <a:off x="990600" y="1447800"/>
            <a:ext cx="7943088" cy="4800600"/>
          </a:xfrm>
        </p:spPr>
        <p:txBody>
          <a:bodyPr/>
          <a:lstStyle/>
          <a:p>
            <a:r>
              <a:rPr lang="en-US" dirty="0"/>
              <a:t>Ideally, classification should be based on</a:t>
            </a:r>
            <a:r>
              <a:rPr lang="en-US" u="sng" dirty="0"/>
              <a:t> </a:t>
            </a:r>
            <a:r>
              <a:rPr lang="en-US" b="1" u="sng" dirty="0"/>
              <a:t>homology</a:t>
            </a:r>
            <a:r>
              <a:rPr lang="en-US" dirty="0"/>
              <a:t>; that is, </a:t>
            </a:r>
            <a:r>
              <a:rPr lang="en-US" b="1" u="sng" dirty="0"/>
              <a:t>shared</a:t>
            </a:r>
            <a:r>
              <a:rPr lang="en-US" b="1" dirty="0"/>
              <a:t> characteristics that have been inherited from a common </a:t>
            </a:r>
            <a:r>
              <a:rPr lang="en-US" b="1" u="sng" dirty="0"/>
              <a:t>ancestor</a:t>
            </a:r>
            <a:r>
              <a:rPr lang="en-US" dirty="0"/>
              <a:t>. </a:t>
            </a:r>
            <a:endParaRPr lang="en-US" dirty="0" smtClean="0"/>
          </a:p>
          <a:p>
            <a:r>
              <a:rPr lang="en-US" dirty="0" smtClean="0"/>
              <a:t>The Logic: The </a:t>
            </a:r>
            <a:r>
              <a:rPr lang="en-US" dirty="0"/>
              <a:t>more recently two species have shared a common ancestor,</a:t>
            </a:r>
          </a:p>
          <a:p>
            <a:pPr lvl="1"/>
            <a:r>
              <a:rPr lang="en-US" dirty="0"/>
              <a:t>the more </a:t>
            </a:r>
            <a:r>
              <a:rPr lang="en-US" u="sng" dirty="0"/>
              <a:t>homologies</a:t>
            </a:r>
            <a:r>
              <a:rPr lang="en-US" dirty="0"/>
              <a:t> they share, and</a:t>
            </a:r>
          </a:p>
          <a:p>
            <a:pPr lvl="1"/>
            <a:r>
              <a:rPr lang="en-US" dirty="0"/>
              <a:t>the more </a:t>
            </a:r>
            <a:r>
              <a:rPr lang="en-US" u="sng" dirty="0"/>
              <a:t>similar</a:t>
            </a:r>
            <a:r>
              <a:rPr lang="en-US" dirty="0"/>
              <a:t> these </a:t>
            </a:r>
            <a:r>
              <a:rPr lang="en-US" u="sng" dirty="0"/>
              <a:t>homologies</a:t>
            </a:r>
            <a:r>
              <a:rPr lang="en-US" dirty="0"/>
              <a:t> are.</a:t>
            </a:r>
          </a:p>
          <a:p>
            <a:endParaRPr lang="en-US" dirty="0"/>
          </a:p>
        </p:txBody>
      </p:sp>
      <p:pic>
        <p:nvPicPr>
          <p:cNvPr id="1028" name="Picture 4" descr="http://users.rcn.com/jkimball.ma.ultranet/BiologyPages/F/forelimb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625465"/>
            <a:ext cx="4400550" cy="119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75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Challenge With Taxonomy &amp; The New Solution</a:t>
            </a:r>
            <a:endParaRPr lang="en-US" dirty="0"/>
          </a:p>
        </p:txBody>
      </p:sp>
      <p:sp>
        <p:nvSpPr>
          <p:cNvPr id="3" name="Content Placeholder 2"/>
          <p:cNvSpPr>
            <a:spLocks noGrp="1"/>
          </p:cNvSpPr>
          <p:nvPr>
            <p:ph idx="1"/>
          </p:nvPr>
        </p:nvSpPr>
        <p:spPr>
          <a:xfrm>
            <a:off x="1295400" y="1752600"/>
            <a:ext cx="7498080" cy="4800600"/>
          </a:xfrm>
        </p:spPr>
        <p:txBody>
          <a:bodyPr>
            <a:normAutofit/>
          </a:bodyPr>
          <a:lstStyle/>
          <a:p>
            <a:r>
              <a:rPr lang="en-US" dirty="0" smtClean="0"/>
              <a:t>Because of the fluid nature of evolution and speciation, it is difficult to properly name and classify organisms. </a:t>
            </a:r>
          </a:p>
          <a:p>
            <a:r>
              <a:rPr lang="en-US" dirty="0" smtClean="0"/>
              <a:t>There exists challenges that make it less than 100% accurate on how scientists classify organisms.</a:t>
            </a:r>
          </a:p>
          <a:p>
            <a:pPr lvl="1"/>
            <a:r>
              <a:rPr lang="en-US" dirty="0" smtClean="0"/>
              <a:t>Deciding which traits to focus on.</a:t>
            </a:r>
          </a:p>
          <a:p>
            <a:pPr lvl="1"/>
            <a:r>
              <a:rPr lang="en-US" dirty="0" smtClean="0"/>
              <a:t>Missing links.</a:t>
            </a:r>
          </a:p>
          <a:p>
            <a:pPr lvl="1"/>
            <a:r>
              <a:rPr lang="en-US" dirty="0" smtClean="0"/>
              <a:t>Unknown organisms.</a:t>
            </a:r>
          </a:p>
        </p:txBody>
      </p:sp>
    </p:spTree>
    <p:extLst>
      <p:ext uri="{BB962C8B-B14F-4D97-AF65-F5344CB8AC3E}">
        <p14:creationId xmlns:p14="http://schemas.microsoft.com/office/powerpoint/2010/main" val="3371807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5257800"/>
          </a:xfrm>
        </p:spPr>
        <p:txBody>
          <a:bodyPr>
            <a:normAutofit fontScale="92500" lnSpcReduction="10000"/>
          </a:bodyPr>
          <a:lstStyle/>
          <a:p>
            <a:r>
              <a:rPr lang="en-US" dirty="0"/>
              <a:t>What was once based primarily on homologous structures is now being updated with the use of technologies that allow us to see similarities on a molecular level.</a:t>
            </a:r>
          </a:p>
          <a:p>
            <a:pPr lvl="1"/>
            <a:r>
              <a:rPr lang="en-US" u="sng" dirty="0"/>
              <a:t>DNA</a:t>
            </a:r>
          </a:p>
          <a:p>
            <a:pPr lvl="1"/>
            <a:r>
              <a:rPr lang="en-US" u="sng" dirty="0"/>
              <a:t>Proteins</a:t>
            </a:r>
          </a:p>
          <a:p>
            <a:r>
              <a:rPr lang="en-US" dirty="0"/>
              <a:t>The benefit of using molecules is that they mutate at a reasonably constant rate</a:t>
            </a:r>
            <a:r>
              <a:rPr lang="en-US" dirty="0" smtClean="0"/>
              <a:t>.</a:t>
            </a:r>
          </a:p>
          <a:p>
            <a:r>
              <a:rPr lang="en-US" dirty="0" smtClean="0"/>
              <a:t>Still, what is the better way to determine phylogeny; molecular or morphological?</a:t>
            </a:r>
          </a:p>
          <a:p>
            <a:pPr lvl="1"/>
            <a:r>
              <a:rPr lang="en-US" dirty="0" smtClean="0"/>
              <a:t>Remember, natural selection only acts on physical traits.</a:t>
            </a:r>
            <a:endParaRPr lang="en-US" dirty="0"/>
          </a:p>
          <a:p>
            <a:endParaRPr lang="en-US" dirty="0"/>
          </a:p>
        </p:txBody>
      </p:sp>
      <p:sp>
        <p:nvSpPr>
          <p:cNvPr id="4" name="Title 1"/>
          <p:cNvSpPr>
            <a:spLocks noGrp="1"/>
          </p:cNvSpPr>
          <p:nvPr>
            <p:ph type="title"/>
          </p:nvPr>
        </p:nvSpPr>
        <p:spPr/>
        <p:txBody>
          <a:bodyPr>
            <a:normAutofit fontScale="90000"/>
          </a:bodyPr>
          <a:lstStyle/>
          <a:p>
            <a:r>
              <a:rPr lang="en-US" dirty="0" smtClean="0"/>
              <a:t>The Challenge With Taxonomy &amp; The New Solution</a:t>
            </a:r>
            <a:endParaRPr lang="en-US" dirty="0"/>
          </a:p>
        </p:txBody>
      </p:sp>
    </p:spTree>
    <p:extLst>
      <p:ext uri="{BB962C8B-B14F-4D97-AF65-F5344CB8AC3E}">
        <p14:creationId xmlns:p14="http://schemas.microsoft.com/office/powerpoint/2010/main" val="2949469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 All This Life Out There, How Can We Discover Evolutionary Relationships?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4" t="13666" r="69620" b="68966"/>
          <a:stretch/>
        </p:blipFill>
        <p:spPr bwMode="auto">
          <a:xfrm>
            <a:off x="4483584" y="2077036"/>
            <a:ext cx="2219702" cy="162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65" r="60259" b="69428"/>
          <a:stretch/>
        </p:blipFill>
        <p:spPr bwMode="auto">
          <a:xfrm>
            <a:off x="7246923" y="3732362"/>
            <a:ext cx="1411439" cy="286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41" t="6154" r="44888" b="68833"/>
          <a:stretch/>
        </p:blipFill>
        <p:spPr bwMode="auto">
          <a:xfrm>
            <a:off x="4386283" y="3992376"/>
            <a:ext cx="2414305" cy="234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04" t="3839" r="35942" b="69032"/>
          <a:stretch/>
        </p:blipFill>
        <p:spPr bwMode="auto">
          <a:xfrm>
            <a:off x="2865923" y="1734457"/>
            <a:ext cx="1300010" cy="253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88" t="5890" r="22435" b="71505"/>
          <a:stretch/>
        </p:blipFill>
        <p:spPr bwMode="auto">
          <a:xfrm>
            <a:off x="228600" y="2157665"/>
            <a:ext cx="1931444" cy="21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43" t="5161" r="2245" b="71505"/>
          <a:stretch/>
        </p:blipFill>
        <p:spPr bwMode="auto">
          <a:xfrm>
            <a:off x="770162" y="4495800"/>
            <a:ext cx="3389363" cy="218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3" t="11182" r="82677" b="69364"/>
          <a:stretch/>
        </p:blipFill>
        <p:spPr bwMode="auto">
          <a:xfrm>
            <a:off x="7005492" y="1651551"/>
            <a:ext cx="1894303" cy="182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178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Species’ Relatedness</a:t>
            </a:r>
            <a:endParaRPr lang="en-US" dirty="0"/>
          </a:p>
        </p:txBody>
      </p:sp>
      <p:sp>
        <p:nvSpPr>
          <p:cNvPr id="3" name="Content Placeholder 2"/>
          <p:cNvSpPr>
            <a:spLocks noGrp="1"/>
          </p:cNvSpPr>
          <p:nvPr>
            <p:ph idx="1"/>
          </p:nvPr>
        </p:nvSpPr>
        <p:spPr>
          <a:xfrm>
            <a:off x="1143000" y="1295401"/>
            <a:ext cx="7391400" cy="2819399"/>
          </a:xfrm>
        </p:spPr>
        <p:txBody>
          <a:bodyPr>
            <a:normAutofit fontScale="92500" lnSpcReduction="20000"/>
          </a:bodyPr>
          <a:lstStyle/>
          <a:p>
            <a:r>
              <a:rPr lang="en-US" dirty="0" smtClean="0"/>
              <a:t>The difficult task of the identification of species’ relationships is under the discipline of </a:t>
            </a:r>
            <a:r>
              <a:rPr lang="en-US" i="1" dirty="0" smtClean="0"/>
              <a:t>systematics</a:t>
            </a:r>
            <a:r>
              <a:rPr lang="en-US" dirty="0" smtClean="0"/>
              <a:t>.</a:t>
            </a:r>
          </a:p>
          <a:p>
            <a:r>
              <a:rPr lang="en-US" dirty="0" smtClean="0"/>
              <a:t>Accomplished primarily through discovering </a:t>
            </a:r>
            <a:r>
              <a:rPr lang="en-US" i="1" dirty="0" smtClean="0"/>
              <a:t>phylogeny</a:t>
            </a:r>
            <a:r>
              <a:rPr lang="en-US" dirty="0" smtClean="0"/>
              <a:t>.</a:t>
            </a:r>
          </a:p>
          <a:p>
            <a:pPr lvl="1"/>
            <a:r>
              <a:rPr lang="en-US" u="sng" dirty="0" smtClean="0"/>
              <a:t>Phylogeny = The ancestral relationship between species.</a:t>
            </a:r>
          </a:p>
          <a:p>
            <a:endParaRPr lang="en-US" dirty="0"/>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264495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1" y="3991417"/>
            <a:ext cx="4952999" cy="2505301"/>
          </a:xfrm>
          <a:prstGeom prst="rect">
            <a:avLst/>
          </a:prstGeom>
        </p:spPr>
        <p:txBody>
          <a:bodyPr wrap="square">
            <a:spAutoFit/>
          </a:bodyPr>
          <a:lstStyle/>
          <a:p>
            <a:pPr marL="342900" lvl="0" indent="-342900">
              <a:spcBef>
                <a:spcPct val="20000"/>
              </a:spcBef>
              <a:buFont typeface="Arial" pitchFamily="34" charset="0"/>
              <a:buChar char="•"/>
            </a:pPr>
            <a:r>
              <a:rPr lang="en-US" sz="2800" u="sng" dirty="0">
                <a:solidFill>
                  <a:prstClr val="black"/>
                </a:solidFill>
              </a:rPr>
              <a:t>Phylogeny</a:t>
            </a:r>
            <a:r>
              <a:rPr lang="en-US" sz="2800" dirty="0">
                <a:solidFill>
                  <a:prstClr val="black"/>
                </a:solidFill>
              </a:rPr>
              <a:t> is united with </a:t>
            </a:r>
            <a:r>
              <a:rPr lang="en-US" sz="2800" u="sng" dirty="0">
                <a:solidFill>
                  <a:prstClr val="black"/>
                </a:solidFill>
              </a:rPr>
              <a:t>systematics</a:t>
            </a:r>
            <a:r>
              <a:rPr lang="en-US" sz="2800" dirty="0">
                <a:solidFill>
                  <a:prstClr val="black"/>
                </a:solidFill>
              </a:rPr>
              <a:t> through </a:t>
            </a:r>
            <a:r>
              <a:rPr lang="en-US" sz="2800" i="1" dirty="0">
                <a:solidFill>
                  <a:prstClr val="black"/>
                </a:solidFill>
              </a:rPr>
              <a:t>cladistics</a:t>
            </a:r>
            <a:r>
              <a:rPr lang="en-US" sz="2800" u="sng" dirty="0">
                <a:solidFill>
                  <a:prstClr val="black"/>
                </a:solidFill>
              </a:rPr>
              <a:t>. </a:t>
            </a:r>
          </a:p>
          <a:p>
            <a:pPr marL="742950" lvl="1" indent="-285750">
              <a:spcBef>
                <a:spcPct val="20000"/>
              </a:spcBef>
              <a:buFont typeface="Arial" pitchFamily="34" charset="0"/>
              <a:buChar char="–"/>
            </a:pPr>
            <a:r>
              <a:rPr lang="en-US" sz="2400" dirty="0">
                <a:solidFill>
                  <a:prstClr val="black"/>
                </a:solidFill>
              </a:rPr>
              <a:t>Cladistics = Analysis that infers phylogeny through the careful comparisons of related characters (traits).</a:t>
            </a:r>
          </a:p>
        </p:txBody>
      </p:sp>
    </p:spTree>
    <p:extLst>
      <p:ext uri="{BB962C8B-B14F-4D97-AF65-F5344CB8AC3E}">
        <p14:creationId xmlns:p14="http://schemas.microsoft.com/office/powerpoint/2010/main" val="772342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oceanographerschoice.com/log/wp-content/Evo_larg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3421257"/>
            <a:ext cx="8915400" cy="34367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7763" y="0"/>
            <a:ext cx="4876800" cy="914400"/>
          </a:xfrm>
        </p:spPr>
        <p:txBody>
          <a:bodyPr/>
          <a:lstStyle/>
          <a:p>
            <a:r>
              <a:rPr lang="en-US" dirty="0" smtClean="0"/>
              <a:t>Phylogenetic Tree</a:t>
            </a:r>
            <a:endParaRPr lang="en-US" dirty="0"/>
          </a:p>
        </p:txBody>
      </p:sp>
      <p:sp>
        <p:nvSpPr>
          <p:cNvPr id="3" name="Content Placeholder 2"/>
          <p:cNvSpPr>
            <a:spLocks noGrp="1"/>
          </p:cNvSpPr>
          <p:nvPr>
            <p:ph idx="1"/>
          </p:nvPr>
        </p:nvSpPr>
        <p:spPr>
          <a:xfrm>
            <a:off x="150876" y="910529"/>
            <a:ext cx="8686800" cy="2438400"/>
          </a:xfrm>
          <a:solidFill>
            <a:schemeClr val="bg1"/>
          </a:solidFill>
        </p:spPr>
        <p:txBody>
          <a:bodyPr>
            <a:normAutofit fontScale="62500" lnSpcReduction="20000"/>
          </a:bodyPr>
          <a:lstStyle/>
          <a:p>
            <a:r>
              <a:rPr lang="en-US" dirty="0" smtClean="0"/>
              <a:t>(15) A </a:t>
            </a:r>
            <a:r>
              <a:rPr lang="en-US" b="1" dirty="0"/>
              <a:t>phylogenetic tree</a:t>
            </a:r>
            <a:r>
              <a:rPr lang="en-US" dirty="0"/>
              <a:t> or </a:t>
            </a:r>
            <a:r>
              <a:rPr lang="en-US" b="1" dirty="0"/>
              <a:t>evolutionary tree</a:t>
            </a:r>
            <a:r>
              <a:rPr lang="en-US" dirty="0"/>
              <a:t> is a branching diagram or "</a:t>
            </a:r>
            <a:r>
              <a:rPr lang="en-US" dirty="0">
                <a:hlinkClick r:id="rId4" action="ppaction://hlinkfile" tooltip="Tree (graph theory)"/>
              </a:rPr>
              <a:t>tree</a:t>
            </a:r>
            <a:r>
              <a:rPr lang="en-US" dirty="0"/>
              <a:t>" showing the inferred </a:t>
            </a:r>
            <a:r>
              <a:rPr lang="en-US" dirty="0">
                <a:hlinkClick r:id="rId5" action="ppaction://hlinkfile" tooltip="Evolution"/>
              </a:rPr>
              <a:t>evolutionary</a:t>
            </a:r>
            <a:r>
              <a:rPr lang="en-US" dirty="0"/>
              <a:t> relationships among various biological </a:t>
            </a:r>
            <a:r>
              <a:rPr lang="en-US" dirty="0">
                <a:hlinkClick r:id="rId6" action="ppaction://hlinkfile" tooltip="Species"/>
              </a:rPr>
              <a:t>species</a:t>
            </a:r>
            <a:r>
              <a:rPr lang="en-US" dirty="0"/>
              <a:t> or other entities </a:t>
            </a:r>
            <a:r>
              <a:rPr lang="en-US" u="sng" dirty="0"/>
              <a:t>based upon similarities and differences in their physical and/or genetic characteristics</a:t>
            </a:r>
            <a:r>
              <a:rPr lang="en-US" dirty="0"/>
              <a:t>. </a:t>
            </a:r>
            <a:endParaRPr lang="en-US" dirty="0" smtClean="0"/>
          </a:p>
          <a:p>
            <a:r>
              <a:rPr lang="en-US" dirty="0" smtClean="0"/>
              <a:t>(16) The </a:t>
            </a:r>
            <a:r>
              <a:rPr lang="en-US" dirty="0"/>
              <a:t>taxa joined together in the tree are implied to have descended from a </a:t>
            </a:r>
            <a:r>
              <a:rPr lang="en-US" dirty="0">
                <a:hlinkClick r:id="rId7" action="ppaction://hlinkfile" tooltip="Common descent"/>
              </a:rPr>
              <a:t>common ancestor</a:t>
            </a:r>
            <a:r>
              <a:rPr lang="en-US" dirty="0" smtClean="0"/>
              <a:t>.</a:t>
            </a:r>
          </a:p>
          <a:p>
            <a:pPr lvl="1"/>
            <a:r>
              <a:rPr lang="en-US" dirty="0" smtClean="0"/>
              <a:t>-wikipedia.org</a:t>
            </a:r>
          </a:p>
          <a:p>
            <a:pPr lvl="1"/>
            <a:r>
              <a:rPr lang="en-US" dirty="0" smtClean="0"/>
              <a:t>Notice that function is not evidence…</a:t>
            </a:r>
            <a:endParaRPr lang="en-US" dirty="0"/>
          </a:p>
        </p:txBody>
      </p:sp>
      <p:sp>
        <p:nvSpPr>
          <p:cNvPr id="5" name="Right Arrow 4"/>
          <p:cNvSpPr/>
          <p:nvPr/>
        </p:nvSpPr>
        <p:spPr>
          <a:xfrm rot="20732176">
            <a:off x="1682775" y="5995334"/>
            <a:ext cx="2366777" cy="9615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 common </a:t>
            </a:r>
            <a:r>
              <a:rPr lang="en-US" sz="1600" b="1" dirty="0" smtClean="0">
                <a:solidFill>
                  <a:schemeClr val="tx1"/>
                </a:solidFill>
              </a:rPr>
              <a:t>ancestor</a:t>
            </a:r>
            <a:endParaRPr lang="en-US" sz="1600" b="1" dirty="0">
              <a:solidFill>
                <a:schemeClr val="tx1"/>
              </a:solidFill>
            </a:endParaRPr>
          </a:p>
        </p:txBody>
      </p:sp>
      <p:sp>
        <p:nvSpPr>
          <p:cNvPr id="6" name="Right Arrow 5"/>
          <p:cNvSpPr/>
          <p:nvPr/>
        </p:nvSpPr>
        <p:spPr>
          <a:xfrm rot="1155066">
            <a:off x="6933286" y="5842076"/>
            <a:ext cx="1562073" cy="443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Humans</a:t>
            </a:r>
            <a:endParaRPr lang="en-US" sz="1600" b="1" dirty="0">
              <a:solidFill>
                <a:schemeClr val="tx1"/>
              </a:solidFill>
            </a:endParaRPr>
          </a:p>
        </p:txBody>
      </p:sp>
    </p:spTree>
    <p:extLst>
      <p:ext uri="{BB962C8B-B14F-4D97-AF65-F5344CB8AC3E}">
        <p14:creationId xmlns:p14="http://schemas.microsoft.com/office/powerpoint/2010/main" val="1149046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2" y="0"/>
            <a:ext cx="6885272" cy="937353"/>
          </a:xfrm>
        </p:spPr>
        <p:txBody>
          <a:bodyPr>
            <a:noAutofit/>
          </a:bodyPr>
          <a:lstStyle/>
          <a:p>
            <a:pPr algn="l"/>
            <a:r>
              <a:rPr lang="en-US" sz="3200" dirty="0" smtClean="0"/>
              <a:t>Phylogenic/ Evolutionary Trees</a:t>
            </a:r>
            <a:endParaRPr lang="en-U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20" b="9374"/>
          <a:stretch/>
        </p:blipFill>
        <p:spPr bwMode="auto">
          <a:xfrm>
            <a:off x="3629" y="937353"/>
            <a:ext cx="9192871" cy="592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38800" y="5562600"/>
            <a:ext cx="2657843" cy="1077218"/>
          </a:xfrm>
          <a:prstGeom prst="rect">
            <a:avLst/>
          </a:prstGeom>
        </p:spPr>
        <p:txBody>
          <a:bodyPr wrap="none">
            <a:spAutoFit/>
          </a:bodyPr>
          <a:lstStyle/>
          <a:p>
            <a:r>
              <a:rPr lang="en-US" sz="2800" b="1" dirty="0" smtClean="0"/>
              <a:t>Interactive </a:t>
            </a:r>
            <a:endParaRPr lang="en-US" sz="2800" b="1" dirty="0" smtClean="0">
              <a:hlinkClick r:id="rId3"/>
            </a:endParaRPr>
          </a:p>
          <a:p>
            <a:r>
              <a:rPr lang="en-US" dirty="0" smtClean="0">
                <a:hlinkClick r:id="rId3"/>
              </a:rPr>
              <a:t>http</a:t>
            </a:r>
            <a:r>
              <a:rPr lang="en-US" dirty="0">
                <a:hlinkClick r:id="rId3"/>
              </a:rPr>
              <a:t>://</a:t>
            </a:r>
            <a:r>
              <a:rPr lang="en-US" dirty="0" smtClean="0">
                <a:hlinkClick r:id="rId3"/>
              </a:rPr>
              <a:t>itol.embl.de/itol.cgi</a:t>
            </a:r>
            <a:endParaRPr lang="en-US" dirty="0" smtClean="0"/>
          </a:p>
          <a:p>
            <a:endParaRPr lang="en-US" dirty="0"/>
          </a:p>
        </p:txBody>
      </p:sp>
      <p:cxnSp>
        <p:nvCxnSpPr>
          <p:cNvPr id="5" name="Straight Arrow Connector 4"/>
          <p:cNvCxnSpPr/>
          <p:nvPr/>
        </p:nvCxnSpPr>
        <p:spPr>
          <a:xfrm flipH="1" flipV="1">
            <a:off x="3657600" y="2476500"/>
            <a:ext cx="2362200" cy="3429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79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Classification</a:t>
            </a:r>
            <a:endParaRPr lang="en-US" dirty="0"/>
          </a:p>
        </p:txBody>
      </p:sp>
      <p:sp>
        <p:nvSpPr>
          <p:cNvPr id="3" name="Subtitle 2"/>
          <p:cNvSpPr>
            <a:spLocks noGrp="1"/>
          </p:cNvSpPr>
          <p:nvPr>
            <p:ph type="subTitle" idx="1"/>
          </p:nvPr>
        </p:nvSpPr>
        <p:spPr>
          <a:xfrm>
            <a:off x="1432560" y="1850064"/>
            <a:ext cx="7406640" cy="2417136"/>
          </a:xfrm>
        </p:spPr>
        <p:txBody>
          <a:bodyPr>
            <a:normAutofit/>
          </a:bodyPr>
          <a:lstStyle/>
          <a:p>
            <a:r>
              <a:rPr lang="en-US" dirty="0" smtClean="0"/>
              <a:t>Classification Background</a:t>
            </a:r>
          </a:p>
          <a:p>
            <a:r>
              <a:rPr lang="en-US" dirty="0" smtClean="0"/>
              <a:t>Phylogeny</a:t>
            </a:r>
          </a:p>
          <a:p>
            <a:r>
              <a:rPr lang="en-US" dirty="0" smtClean="0"/>
              <a:t>Cladistics</a:t>
            </a:r>
          </a:p>
          <a:p>
            <a:endParaRPr lang="en-US" dirty="0"/>
          </a:p>
          <a:p>
            <a:r>
              <a:rPr lang="en-US" dirty="0" smtClean="0"/>
              <a:t>Dichotomous Keys</a:t>
            </a:r>
            <a:endParaRPr lang="en-US" dirty="0"/>
          </a:p>
        </p:txBody>
      </p:sp>
      <p:sp>
        <p:nvSpPr>
          <p:cNvPr id="4" name="Rectangle 3"/>
          <p:cNvSpPr/>
          <p:nvPr/>
        </p:nvSpPr>
        <p:spPr>
          <a:xfrm>
            <a:off x="1143000" y="4495800"/>
            <a:ext cx="6858000" cy="1569660"/>
          </a:xfrm>
          <a:prstGeom prst="rect">
            <a:avLst/>
          </a:prstGeom>
        </p:spPr>
        <p:txBody>
          <a:bodyPr wrap="square">
            <a:spAutoFit/>
          </a:bodyPr>
          <a:lstStyle/>
          <a:p>
            <a:r>
              <a:rPr lang="en-US" sz="2400" dirty="0" smtClean="0"/>
              <a:t>Unit Objective: apply </a:t>
            </a:r>
            <a:r>
              <a:rPr lang="en-US" sz="2400" dirty="0"/>
              <a:t>the basics of </a:t>
            </a:r>
            <a:r>
              <a:rPr lang="en-US" sz="2400" dirty="0" smtClean="0"/>
              <a:t>next generation taxonomy </a:t>
            </a:r>
            <a:r>
              <a:rPr lang="en-US" sz="2400" dirty="0"/>
              <a:t>and classification and evaluate anatomical and molecular homologies to establish evolutionary relationships.</a:t>
            </a:r>
          </a:p>
        </p:txBody>
      </p:sp>
    </p:spTree>
    <p:extLst>
      <p:ext uri="{BB962C8B-B14F-4D97-AF65-F5344CB8AC3E}">
        <p14:creationId xmlns:p14="http://schemas.microsoft.com/office/powerpoint/2010/main" val="4046270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Cladograms</a:t>
            </a:r>
            <a:endParaRPr lang="en-US" dirty="0"/>
          </a:p>
        </p:txBody>
      </p:sp>
      <p:sp>
        <p:nvSpPr>
          <p:cNvPr id="3" name="Content Placeholder 2"/>
          <p:cNvSpPr>
            <a:spLocks noGrp="1"/>
          </p:cNvSpPr>
          <p:nvPr>
            <p:ph idx="1"/>
          </p:nvPr>
        </p:nvSpPr>
        <p:spPr>
          <a:xfrm>
            <a:off x="990600" y="2724488"/>
            <a:ext cx="3276600" cy="3752512"/>
          </a:xfrm>
        </p:spPr>
        <p:txBody>
          <a:bodyPr>
            <a:normAutofit fontScale="70000" lnSpcReduction="20000"/>
          </a:bodyPr>
          <a:lstStyle/>
          <a:p>
            <a:r>
              <a:rPr lang="en-US" dirty="0" smtClean="0"/>
              <a:t>A </a:t>
            </a:r>
            <a:r>
              <a:rPr lang="en-US" dirty="0"/>
              <a:t>cladogram is not, however, an </a:t>
            </a:r>
            <a:r>
              <a:rPr lang="en-US" dirty="0" smtClean="0"/>
              <a:t>phylogenic tree because </a:t>
            </a:r>
            <a:r>
              <a:rPr lang="en-US" dirty="0"/>
              <a:t>it does not show how ancestors are related to descendants or how much they have changed; many evolutionary trees can be inferred from a single </a:t>
            </a:r>
            <a:r>
              <a:rPr lang="en-US" dirty="0" smtClean="0"/>
              <a:t>cladogram.</a:t>
            </a:r>
          </a:p>
          <a:p>
            <a:pPr lvl="1"/>
            <a:r>
              <a:rPr lang="en-US" dirty="0" smtClean="0"/>
              <a:t>Wikipedia.org</a:t>
            </a:r>
            <a:endParaRPr lang="en-US" dirty="0"/>
          </a:p>
        </p:txBody>
      </p:sp>
      <p:pic>
        <p:nvPicPr>
          <p:cNvPr id="1028" name="Picture 4" descr="http://staff.tuhsd.k12.az.us/gfoster/standard/bclasfy_files/cladgra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24488"/>
            <a:ext cx="4876800" cy="4133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143000"/>
            <a:ext cx="8153400" cy="1077218"/>
          </a:xfrm>
          <a:prstGeom prst="rect">
            <a:avLst/>
          </a:prstGeom>
        </p:spPr>
        <p:txBody>
          <a:bodyPr wrap="square">
            <a:spAutoFit/>
          </a:bodyPr>
          <a:lstStyle/>
          <a:p>
            <a:pPr marL="365760" lvl="0" indent="-283464">
              <a:spcBef>
                <a:spcPts val="600"/>
              </a:spcBef>
              <a:buClr>
                <a:srgbClr val="3891A7"/>
              </a:buClr>
              <a:buSzPct val="80000"/>
              <a:buFont typeface="Wingdings 2"/>
              <a:buChar char=""/>
            </a:pPr>
            <a:r>
              <a:rPr lang="en-US" sz="3200" dirty="0" smtClean="0">
                <a:solidFill>
                  <a:prstClr val="black"/>
                </a:solidFill>
              </a:rPr>
              <a:t>A </a:t>
            </a:r>
            <a:r>
              <a:rPr lang="en-US" sz="3200" b="1" dirty="0">
                <a:solidFill>
                  <a:prstClr val="black"/>
                </a:solidFill>
              </a:rPr>
              <a:t>cladogram</a:t>
            </a:r>
            <a:r>
              <a:rPr lang="en-US" sz="3200" dirty="0">
                <a:solidFill>
                  <a:prstClr val="black"/>
                </a:solidFill>
              </a:rPr>
              <a:t> is a diagram used in </a:t>
            </a:r>
            <a:r>
              <a:rPr lang="en-US" sz="3200" dirty="0">
                <a:solidFill>
                  <a:prstClr val="black"/>
                </a:solidFill>
                <a:hlinkClick r:id="rId4" action="ppaction://hlinkfile" tooltip="Cladistics"/>
              </a:rPr>
              <a:t>cladistics</a:t>
            </a:r>
            <a:r>
              <a:rPr lang="en-US" sz="3200" dirty="0">
                <a:solidFill>
                  <a:prstClr val="black"/>
                </a:solidFill>
              </a:rPr>
              <a:t> which shows relations among organisms. </a:t>
            </a:r>
          </a:p>
        </p:txBody>
      </p:sp>
    </p:spTree>
    <p:extLst>
      <p:ext uri="{BB962C8B-B14F-4D97-AF65-F5344CB8AC3E}">
        <p14:creationId xmlns:p14="http://schemas.microsoft.com/office/powerpoint/2010/main" val="2638431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Cladograms</a:t>
            </a:r>
            <a:endParaRPr lang="en-US" dirty="0"/>
          </a:p>
        </p:txBody>
      </p:sp>
      <p:sp>
        <p:nvSpPr>
          <p:cNvPr id="3" name="Content Placeholder 2"/>
          <p:cNvSpPr>
            <a:spLocks noGrp="1"/>
          </p:cNvSpPr>
          <p:nvPr>
            <p:ph idx="1"/>
          </p:nvPr>
        </p:nvSpPr>
        <p:spPr>
          <a:xfrm>
            <a:off x="990600" y="1219200"/>
            <a:ext cx="7696200" cy="5334000"/>
          </a:xfrm>
        </p:spPr>
        <p:txBody>
          <a:bodyPr>
            <a:normAutofit fontScale="92500" lnSpcReduction="10000"/>
          </a:bodyPr>
          <a:lstStyle/>
          <a:p>
            <a:r>
              <a:rPr lang="en-US" dirty="0"/>
              <a:t>Cladistic analysis is used to select the most likely phylogeny among a given set of </a:t>
            </a:r>
            <a:r>
              <a:rPr lang="en-US" dirty="0" smtClean="0"/>
              <a:t>organisms.</a:t>
            </a:r>
          </a:p>
          <a:p>
            <a:r>
              <a:rPr lang="en-US" u="sng" dirty="0" smtClean="0"/>
              <a:t>The logic of establishing the phylogeny in cladograms is based on interpreting the evidence that establishes the relationships.</a:t>
            </a:r>
          </a:p>
          <a:p>
            <a:pPr marL="916686" lvl="1" indent="-514350">
              <a:buFont typeface="+mj-lt"/>
              <a:buAutoNum type="arabicPeriod"/>
            </a:pPr>
            <a:r>
              <a:rPr lang="en-US" u="sng" dirty="0" smtClean="0"/>
              <a:t>Morphology (Structure)</a:t>
            </a:r>
          </a:p>
          <a:p>
            <a:pPr marL="916686" lvl="1" indent="-514350">
              <a:buFont typeface="+mj-lt"/>
              <a:buAutoNum type="arabicPeriod"/>
            </a:pPr>
            <a:r>
              <a:rPr lang="en-US" u="sng" dirty="0" smtClean="0"/>
              <a:t>Molecular Evidence (DNA &amp; Proteins)</a:t>
            </a:r>
          </a:p>
          <a:p>
            <a:pPr lvl="2"/>
            <a:r>
              <a:rPr lang="en-US" dirty="0" smtClean="0"/>
              <a:t>Order &amp; Time (DNA mutates at a constant rate so divergence can be approximated)</a:t>
            </a:r>
          </a:p>
          <a:p>
            <a:endParaRPr lang="en-US" dirty="0" smtClean="0"/>
          </a:p>
          <a:p>
            <a:r>
              <a:rPr lang="en-US" dirty="0" smtClean="0"/>
              <a:t>You will construct both kinds.</a:t>
            </a:r>
            <a:endParaRPr lang="en-US" dirty="0"/>
          </a:p>
        </p:txBody>
      </p:sp>
    </p:spTree>
    <p:extLst>
      <p:ext uri="{BB962C8B-B14F-4D97-AF65-F5344CB8AC3E}">
        <p14:creationId xmlns:p14="http://schemas.microsoft.com/office/powerpoint/2010/main" val="1152452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Morphology</a:t>
            </a:r>
            <a:endParaRPr lang="en-US" dirty="0"/>
          </a:p>
        </p:txBody>
      </p:sp>
      <p:sp>
        <p:nvSpPr>
          <p:cNvPr id="3" name="Content Placeholder 2"/>
          <p:cNvSpPr>
            <a:spLocks noGrp="1"/>
          </p:cNvSpPr>
          <p:nvPr>
            <p:ph idx="1"/>
          </p:nvPr>
        </p:nvSpPr>
        <p:spPr>
          <a:xfrm>
            <a:off x="-24384" y="1143000"/>
            <a:ext cx="9143766" cy="1714500"/>
          </a:xfrm>
          <a:solidFill>
            <a:schemeClr val="bg1"/>
          </a:solidFill>
        </p:spPr>
        <p:txBody>
          <a:bodyPr>
            <a:noAutofit/>
          </a:bodyPr>
          <a:lstStyle/>
          <a:p>
            <a:r>
              <a:rPr lang="en-US" sz="2400" dirty="0" smtClean="0"/>
              <a:t>We can look at similar traits in different organisms.</a:t>
            </a:r>
          </a:p>
          <a:p>
            <a:r>
              <a:rPr lang="en-US" sz="2400" dirty="0" smtClean="0"/>
              <a:t>These traits must result from evolution.</a:t>
            </a:r>
          </a:p>
          <a:p>
            <a:r>
              <a:rPr lang="en-US" sz="2400" u="sng" dirty="0" smtClean="0"/>
              <a:t>Structural homology (how something’s built) strongly implies relatedness.</a:t>
            </a:r>
            <a:endParaRPr lang="en-US" sz="2400"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 y="2857500"/>
            <a:ext cx="914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60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3737" y="0"/>
            <a:ext cx="7943088" cy="640080"/>
          </a:xfrm>
        </p:spPr>
        <p:txBody>
          <a:bodyPr>
            <a:normAutofit fontScale="90000"/>
          </a:bodyPr>
          <a:lstStyle/>
          <a:p>
            <a:r>
              <a:rPr lang="en-US" dirty="0" smtClean="0"/>
              <a:t>Using Proteins as a “Molecular Clock”</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292225983"/>
              </p:ext>
            </p:extLst>
          </p:nvPr>
        </p:nvGraphicFramePr>
        <p:xfrm>
          <a:off x="133350" y="2066924"/>
          <a:ext cx="4419600" cy="4545940"/>
        </p:xfrm>
        <a:graphic>
          <a:graphicData uri="http://schemas.openxmlformats.org/drawingml/2006/table">
            <a:tbl>
              <a:tblPr>
                <a:tableStyleId>{616DA210-FB5B-4158-B5E0-FEB733F419BA}</a:tableStyleId>
              </a:tblPr>
              <a:tblGrid>
                <a:gridCol w="2813765">
                  <a:extLst>
                    <a:ext uri="{9D8B030D-6E8A-4147-A177-3AD203B41FA5}">
                      <a16:colId xmlns:a16="http://schemas.microsoft.com/office/drawing/2014/main" val="20000"/>
                    </a:ext>
                  </a:extLst>
                </a:gridCol>
                <a:gridCol w="1605835">
                  <a:extLst>
                    <a:ext uri="{9D8B030D-6E8A-4147-A177-3AD203B41FA5}">
                      <a16:colId xmlns:a16="http://schemas.microsoft.com/office/drawing/2014/main" val="20001"/>
                    </a:ext>
                  </a:extLst>
                </a:gridCol>
              </a:tblGrid>
              <a:tr h="356222">
                <a:tc>
                  <a:txBody>
                    <a:bodyPr/>
                    <a:lstStyle/>
                    <a:p>
                      <a:pPr algn="ctr"/>
                      <a:r>
                        <a:rPr lang="en-US" b="1" dirty="0"/>
                        <a:t>Human beta chain</a:t>
                      </a:r>
                    </a:p>
                  </a:txBody>
                  <a:tcPr marL="8750" marR="8750" marT="9525" marB="9525" anchor="ctr">
                    <a:solidFill>
                      <a:schemeClr val="bg1"/>
                    </a:solidFill>
                  </a:tcPr>
                </a:tc>
                <a:tc>
                  <a:txBody>
                    <a:bodyPr/>
                    <a:lstStyle/>
                    <a:p>
                      <a:pPr algn="ctr"/>
                      <a:r>
                        <a:rPr lang="en-US" b="1" dirty="0"/>
                        <a:t>0</a:t>
                      </a:r>
                    </a:p>
                  </a:txBody>
                  <a:tcPr marL="8750" marR="8750" marT="9525" marB="9525" anchor="ctr">
                    <a:solidFill>
                      <a:schemeClr val="bg1"/>
                    </a:solidFill>
                  </a:tcPr>
                </a:tc>
                <a:extLst>
                  <a:ext uri="{0D108BD9-81ED-4DB2-BD59-A6C34878D82A}">
                    <a16:rowId xmlns:a16="http://schemas.microsoft.com/office/drawing/2014/main" val="10000"/>
                  </a:ext>
                </a:extLst>
              </a:tr>
              <a:tr h="356222">
                <a:tc>
                  <a:txBody>
                    <a:bodyPr/>
                    <a:lstStyle/>
                    <a:p>
                      <a:pPr algn="ctr"/>
                      <a:r>
                        <a:rPr lang="en-US" b="1" dirty="0"/>
                        <a:t>Gorilla</a:t>
                      </a:r>
                    </a:p>
                  </a:txBody>
                  <a:tcPr marL="8750" marR="8750" marT="9525" marB="9525" anchor="ctr">
                    <a:solidFill>
                      <a:schemeClr val="bg1"/>
                    </a:solidFill>
                  </a:tcPr>
                </a:tc>
                <a:tc>
                  <a:txBody>
                    <a:bodyPr/>
                    <a:lstStyle/>
                    <a:p>
                      <a:pPr algn="ctr"/>
                      <a:r>
                        <a:rPr lang="en-US" b="1" dirty="0"/>
                        <a:t>1</a:t>
                      </a:r>
                    </a:p>
                  </a:txBody>
                  <a:tcPr marL="8750" marR="8750" marT="9525" marB="9525" anchor="ctr">
                    <a:solidFill>
                      <a:schemeClr val="bg1"/>
                    </a:solidFill>
                  </a:tcPr>
                </a:tc>
                <a:extLst>
                  <a:ext uri="{0D108BD9-81ED-4DB2-BD59-A6C34878D82A}">
                    <a16:rowId xmlns:a16="http://schemas.microsoft.com/office/drawing/2014/main" val="10001"/>
                  </a:ext>
                </a:extLst>
              </a:tr>
              <a:tr h="356222">
                <a:tc>
                  <a:txBody>
                    <a:bodyPr/>
                    <a:lstStyle/>
                    <a:p>
                      <a:pPr algn="ctr"/>
                      <a:r>
                        <a:rPr lang="en-US" b="1" dirty="0"/>
                        <a:t>Gibbon</a:t>
                      </a:r>
                    </a:p>
                  </a:txBody>
                  <a:tcPr marL="8750" marR="8750" marT="9525" marB="9525" anchor="ctr">
                    <a:solidFill>
                      <a:schemeClr val="bg1"/>
                    </a:solidFill>
                  </a:tcPr>
                </a:tc>
                <a:tc>
                  <a:txBody>
                    <a:bodyPr/>
                    <a:lstStyle/>
                    <a:p>
                      <a:pPr algn="ctr"/>
                      <a:r>
                        <a:rPr lang="en-US" b="1" dirty="0"/>
                        <a:t>2</a:t>
                      </a:r>
                    </a:p>
                  </a:txBody>
                  <a:tcPr marL="8750" marR="8750" marT="9525" marB="9525" anchor="ctr">
                    <a:solidFill>
                      <a:schemeClr val="bg1"/>
                    </a:solidFill>
                  </a:tcPr>
                </a:tc>
                <a:extLst>
                  <a:ext uri="{0D108BD9-81ED-4DB2-BD59-A6C34878D82A}">
                    <a16:rowId xmlns:a16="http://schemas.microsoft.com/office/drawing/2014/main" val="10002"/>
                  </a:ext>
                </a:extLst>
              </a:tr>
              <a:tr h="356222">
                <a:tc>
                  <a:txBody>
                    <a:bodyPr/>
                    <a:lstStyle/>
                    <a:p>
                      <a:pPr algn="ctr"/>
                      <a:r>
                        <a:rPr lang="en-US" b="1" dirty="0"/>
                        <a:t>Rhesus monkey</a:t>
                      </a:r>
                    </a:p>
                  </a:txBody>
                  <a:tcPr marL="8750" marR="8750" marT="9525" marB="9525" anchor="ctr">
                    <a:solidFill>
                      <a:schemeClr val="bg1"/>
                    </a:solidFill>
                  </a:tcPr>
                </a:tc>
                <a:tc>
                  <a:txBody>
                    <a:bodyPr/>
                    <a:lstStyle/>
                    <a:p>
                      <a:pPr algn="ctr"/>
                      <a:r>
                        <a:rPr lang="en-US" b="1" dirty="0"/>
                        <a:t>8</a:t>
                      </a:r>
                    </a:p>
                  </a:txBody>
                  <a:tcPr marL="8750" marR="8750" marT="9525" marB="9525" anchor="ctr">
                    <a:solidFill>
                      <a:schemeClr val="bg1"/>
                    </a:solidFill>
                  </a:tcPr>
                </a:tc>
                <a:extLst>
                  <a:ext uri="{0D108BD9-81ED-4DB2-BD59-A6C34878D82A}">
                    <a16:rowId xmlns:a16="http://schemas.microsoft.com/office/drawing/2014/main" val="10003"/>
                  </a:ext>
                </a:extLst>
              </a:tr>
              <a:tr h="356222">
                <a:tc>
                  <a:txBody>
                    <a:bodyPr/>
                    <a:lstStyle/>
                    <a:p>
                      <a:pPr algn="ctr"/>
                      <a:r>
                        <a:rPr lang="en-US" b="1" dirty="0"/>
                        <a:t>Dog</a:t>
                      </a:r>
                    </a:p>
                  </a:txBody>
                  <a:tcPr marL="8750" marR="8750" marT="9525" marB="9525" anchor="ctr">
                    <a:solidFill>
                      <a:schemeClr val="bg1"/>
                    </a:solidFill>
                  </a:tcPr>
                </a:tc>
                <a:tc>
                  <a:txBody>
                    <a:bodyPr/>
                    <a:lstStyle/>
                    <a:p>
                      <a:pPr algn="ctr"/>
                      <a:r>
                        <a:rPr lang="en-US" b="1" dirty="0"/>
                        <a:t>15</a:t>
                      </a:r>
                    </a:p>
                  </a:txBody>
                  <a:tcPr marL="8750" marR="8750" marT="9525" marB="9525" anchor="ctr">
                    <a:solidFill>
                      <a:schemeClr val="bg1"/>
                    </a:solidFill>
                  </a:tcPr>
                </a:tc>
                <a:extLst>
                  <a:ext uri="{0D108BD9-81ED-4DB2-BD59-A6C34878D82A}">
                    <a16:rowId xmlns:a16="http://schemas.microsoft.com/office/drawing/2014/main" val="10004"/>
                  </a:ext>
                </a:extLst>
              </a:tr>
              <a:tr h="356222">
                <a:tc>
                  <a:txBody>
                    <a:bodyPr/>
                    <a:lstStyle/>
                    <a:p>
                      <a:pPr algn="ctr"/>
                      <a:r>
                        <a:rPr lang="en-US" b="1" dirty="0"/>
                        <a:t>Horse, cow</a:t>
                      </a:r>
                    </a:p>
                  </a:txBody>
                  <a:tcPr marL="8750" marR="8750" marT="9525" marB="9525" anchor="ctr">
                    <a:solidFill>
                      <a:schemeClr val="bg1"/>
                    </a:solidFill>
                  </a:tcPr>
                </a:tc>
                <a:tc>
                  <a:txBody>
                    <a:bodyPr/>
                    <a:lstStyle/>
                    <a:p>
                      <a:pPr algn="ctr"/>
                      <a:r>
                        <a:rPr lang="en-US" b="1" dirty="0"/>
                        <a:t>25</a:t>
                      </a:r>
                    </a:p>
                  </a:txBody>
                  <a:tcPr marL="8750" marR="8750" marT="9525" marB="9525" anchor="ctr">
                    <a:solidFill>
                      <a:schemeClr val="bg1"/>
                    </a:solidFill>
                  </a:tcPr>
                </a:tc>
                <a:extLst>
                  <a:ext uri="{0D108BD9-81ED-4DB2-BD59-A6C34878D82A}">
                    <a16:rowId xmlns:a16="http://schemas.microsoft.com/office/drawing/2014/main" val="10005"/>
                  </a:ext>
                </a:extLst>
              </a:tr>
              <a:tr h="356222">
                <a:tc>
                  <a:txBody>
                    <a:bodyPr/>
                    <a:lstStyle/>
                    <a:p>
                      <a:pPr algn="ctr"/>
                      <a:r>
                        <a:rPr lang="en-US" b="1" dirty="0"/>
                        <a:t>Mouse</a:t>
                      </a:r>
                    </a:p>
                  </a:txBody>
                  <a:tcPr marL="8750" marR="8750" marT="9525" marB="9525" anchor="ctr">
                    <a:solidFill>
                      <a:schemeClr val="bg1"/>
                    </a:solidFill>
                  </a:tcPr>
                </a:tc>
                <a:tc>
                  <a:txBody>
                    <a:bodyPr/>
                    <a:lstStyle/>
                    <a:p>
                      <a:pPr algn="ctr"/>
                      <a:r>
                        <a:rPr lang="en-US" b="1" dirty="0"/>
                        <a:t>27</a:t>
                      </a:r>
                    </a:p>
                  </a:txBody>
                  <a:tcPr marL="8750" marR="8750" marT="9525" marB="9525" anchor="ctr">
                    <a:solidFill>
                      <a:schemeClr val="bg1"/>
                    </a:solidFill>
                  </a:tcPr>
                </a:tc>
                <a:extLst>
                  <a:ext uri="{0D108BD9-81ED-4DB2-BD59-A6C34878D82A}">
                    <a16:rowId xmlns:a16="http://schemas.microsoft.com/office/drawing/2014/main" val="10006"/>
                  </a:ext>
                </a:extLst>
              </a:tr>
              <a:tr h="356222">
                <a:tc>
                  <a:txBody>
                    <a:bodyPr/>
                    <a:lstStyle/>
                    <a:p>
                      <a:pPr algn="ctr"/>
                      <a:r>
                        <a:rPr lang="en-US" b="1" dirty="0"/>
                        <a:t>Gray kangaroo</a:t>
                      </a:r>
                    </a:p>
                  </a:txBody>
                  <a:tcPr marL="8750" marR="8750" marT="9525" marB="9525" anchor="ctr">
                    <a:solidFill>
                      <a:schemeClr val="bg1"/>
                    </a:solidFill>
                  </a:tcPr>
                </a:tc>
                <a:tc>
                  <a:txBody>
                    <a:bodyPr/>
                    <a:lstStyle/>
                    <a:p>
                      <a:pPr algn="ctr"/>
                      <a:r>
                        <a:rPr lang="en-US" b="1" dirty="0"/>
                        <a:t>38</a:t>
                      </a:r>
                    </a:p>
                  </a:txBody>
                  <a:tcPr marL="8750" marR="8750" marT="9525" marB="9525" anchor="ctr">
                    <a:solidFill>
                      <a:schemeClr val="bg1"/>
                    </a:solidFill>
                  </a:tcPr>
                </a:tc>
                <a:extLst>
                  <a:ext uri="{0D108BD9-81ED-4DB2-BD59-A6C34878D82A}">
                    <a16:rowId xmlns:a16="http://schemas.microsoft.com/office/drawing/2014/main" val="10007"/>
                  </a:ext>
                </a:extLst>
              </a:tr>
              <a:tr h="356222">
                <a:tc>
                  <a:txBody>
                    <a:bodyPr/>
                    <a:lstStyle/>
                    <a:p>
                      <a:pPr algn="ctr"/>
                      <a:r>
                        <a:rPr lang="en-US" b="1" dirty="0"/>
                        <a:t>Chicken</a:t>
                      </a:r>
                    </a:p>
                  </a:txBody>
                  <a:tcPr marL="8750" marR="8750" marT="9525" marB="9525" anchor="ctr">
                    <a:solidFill>
                      <a:schemeClr val="bg1"/>
                    </a:solidFill>
                  </a:tcPr>
                </a:tc>
                <a:tc>
                  <a:txBody>
                    <a:bodyPr/>
                    <a:lstStyle/>
                    <a:p>
                      <a:pPr algn="ctr"/>
                      <a:r>
                        <a:rPr lang="en-US" b="1" dirty="0"/>
                        <a:t>45</a:t>
                      </a:r>
                    </a:p>
                  </a:txBody>
                  <a:tcPr marL="8750" marR="8750" marT="9525" marB="9525" anchor="ctr">
                    <a:solidFill>
                      <a:schemeClr val="bg1"/>
                    </a:solidFill>
                  </a:tcPr>
                </a:tc>
                <a:extLst>
                  <a:ext uri="{0D108BD9-81ED-4DB2-BD59-A6C34878D82A}">
                    <a16:rowId xmlns:a16="http://schemas.microsoft.com/office/drawing/2014/main" val="10008"/>
                  </a:ext>
                </a:extLst>
              </a:tr>
              <a:tr h="356222">
                <a:tc>
                  <a:txBody>
                    <a:bodyPr/>
                    <a:lstStyle/>
                    <a:p>
                      <a:pPr algn="ctr"/>
                      <a:r>
                        <a:rPr lang="en-US" b="1" dirty="0"/>
                        <a:t>Frog</a:t>
                      </a:r>
                    </a:p>
                  </a:txBody>
                  <a:tcPr marL="8750" marR="8750" marT="9525" marB="9525" anchor="ctr">
                    <a:solidFill>
                      <a:schemeClr val="bg1"/>
                    </a:solidFill>
                  </a:tcPr>
                </a:tc>
                <a:tc>
                  <a:txBody>
                    <a:bodyPr/>
                    <a:lstStyle/>
                    <a:p>
                      <a:pPr algn="ctr"/>
                      <a:r>
                        <a:rPr lang="en-US" b="1" dirty="0"/>
                        <a:t>67</a:t>
                      </a:r>
                    </a:p>
                  </a:txBody>
                  <a:tcPr marL="8750" marR="8750" marT="9525" marB="9525" anchor="ctr">
                    <a:solidFill>
                      <a:schemeClr val="bg1"/>
                    </a:solidFill>
                  </a:tcPr>
                </a:tc>
                <a:extLst>
                  <a:ext uri="{0D108BD9-81ED-4DB2-BD59-A6C34878D82A}">
                    <a16:rowId xmlns:a16="http://schemas.microsoft.com/office/drawing/2014/main" val="10009"/>
                  </a:ext>
                </a:extLst>
              </a:tr>
              <a:tr h="356222">
                <a:tc>
                  <a:txBody>
                    <a:bodyPr/>
                    <a:lstStyle/>
                    <a:p>
                      <a:pPr algn="ctr"/>
                      <a:r>
                        <a:rPr lang="en-US" b="1" dirty="0">
                          <a:hlinkClick r:id="rId2" action="ppaction://hlinkfile"/>
                        </a:rPr>
                        <a:t>Lamprey</a:t>
                      </a:r>
                      <a:endParaRPr lang="en-US" b="1" dirty="0"/>
                    </a:p>
                  </a:txBody>
                  <a:tcPr marL="8750" marR="8750" marT="9525" marB="9525" anchor="ctr">
                    <a:solidFill>
                      <a:schemeClr val="bg1"/>
                    </a:solidFill>
                  </a:tcPr>
                </a:tc>
                <a:tc>
                  <a:txBody>
                    <a:bodyPr/>
                    <a:lstStyle/>
                    <a:p>
                      <a:pPr algn="ctr"/>
                      <a:r>
                        <a:rPr lang="en-US" b="1" dirty="0"/>
                        <a:t>125</a:t>
                      </a:r>
                    </a:p>
                  </a:txBody>
                  <a:tcPr marL="8750" marR="8750" marT="9525" marB="9525" anchor="ctr">
                    <a:solidFill>
                      <a:schemeClr val="bg1"/>
                    </a:solidFill>
                  </a:tcPr>
                </a:tc>
                <a:extLst>
                  <a:ext uri="{0D108BD9-81ED-4DB2-BD59-A6C34878D82A}">
                    <a16:rowId xmlns:a16="http://schemas.microsoft.com/office/drawing/2014/main" val="10010"/>
                  </a:ext>
                </a:extLst>
              </a:tr>
              <a:tr h="313749">
                <a:tc>
                  <a:txBody>
                    <a:bodyPr/>
                    <a:lstStyle/>
                    <a:p>
                      <a:pPr algn="ctr"/>
                      <a:r>
                        <a:rPr lang="en-US" b="1" dirty="0"/>
                        <a:t>Sea slug (a </a:t>
                      </a:r>
                      <a:r>
                        <a:rPr lang="en-US" b="1" dirty="0">
                          <a:hlinkClick r:id="rId3" action="ppaction://hlinkfile"/>
                        </a:rPr>
                        <a:t>mollusk</a:t>
                      </a:r>
                      <a:r>
                        <a:rPr lang="en-US" b="1" dirty="0"/>
                        <a:t>)</a:t>
                      </a:r>
                    </a:p>
                  </a:txBody>
                  <a:tcPr marL="8750" marR="8750" marT="9525" marB="9525" anchor="ctr">
                    <a:solidFill>
                      <a:schemeClr val="bg1"/>
                    </a:solidFill>
                  </a:tcPr>
                </a:tc>
                <a:tc>
                  <a:txBody>
                    <a:bodyPr/>
                    <a:lstStyle/>
                    <a:p>
                      <a:pPr algn="ctr"/>
                      <a:r>
                        <a:rPr lang="en-US" b="1" dirty="0"/>
                        <a:t>127</a:t>
                      </a:r>
                    </a:p>
                  </a:txBody>
                  <a:tcPr marL="8750" marR="8750" marT="9525" marB="9525" anchor="ctr">
                    <a:solidFill>
                      <a:schemeClr val="bg1"/>
                    </a:solidFill>
                  </a:tcPr>
                </a:tc>
                <a:extLst>
                  <a:ext uri="{0D108BD9-81ED-4DB2-BD59-A6C34878D82A}">
                    <a16:rowId xmlns:a16="http://schemas.microsoft.com/office/drawing/2014/main" val="10011"/>
                  </a:ext>
                </a:extLst>
              </a:tr>
              <a:tr h="313749">
                <a:tc>
                  <a:txBody>
                    <a:bodyPr/>
                    <a:lstStyle/>
                    <a:p>
                      <a:pPr algn="ctr"/>
                      <a:r>
                        <a:rPr lang="en-US" b="1" dirty="0"/>
                        <a:t>Soybean (leghemoglobin)</a:t>
                      </a:r>
                    </a:p>
                  </a:txBody>
                  <a:tcPr marL="8750" marR="8750" marT="9525" marB="9525" anchor="ctr">
                    <a:solidFill>
                      <a:schemeClr val="bg1"/>
                    </a:solidFill>
                  </a:tcPr>
                </a:tc>
                <a:tc>
                  <a:txBody>
                    <a:bodyPr/>
                    <a:lstStyle/>
                    <a:p>
                      <a:pPr algn="ctr"/>
                      <a:r>
                        <a:rPr lang="en-US" b="1" dirty="0"/>
                        <a:t>124</a:t>
                      </a:r>
                    </a:p>
                  </a:txBody>
                  <a:tcPr marL="8750" marR="8750" marT="9525" marB="9525" anchor="ctr">
                    <a:solidFill>
                      <a:schemeClr val="bg1"/>
                    </a:solidFill>
                  </a:tcPr>
                </a:tc>
                <a:extLst>
                  <a:ext uri="{0D108BD9-81ED-4DB2-BD59-A6C34878D82A}">
                    <a16:rowId xmlns:a16="http://schemas.microsoft.com/office/drawing/2014/main" val="10012"/>
                  </a:ext>
                </a:extLst>
              </a:tr>
            </a:tbl>
          </a:graphicData>
        </a:graphic>
      </p:graphicFrame>
      <p:sp>
        <p:nvSpPr>
          <p:cNvPr id="6" name="Content Placeholder 5"/>
          <p:cNvSpPr>
            <a:spLocks noGrp="1"/>
          </p:cNvSpPr>
          <p:nvPr>
            <p:ph sz="half" idx="2"/>
          </p:nvPr>
        </p:nvSpPr>
        <p:spPr>
          <a:xfrm>
            <a:off x="123825" y="649604"/>
            <a:ext cx="8763000" cy="1407795"/>
          </a:xfrm>
          <a:solidFill>
            <a:schemeClr val="bg1"/>
          </a:solidFill>
        </p:spPr>
        <p:txBody>
          <a:bodyPr>
            <a:normAutofit fontScale="70000" lnSpcReduction="20000"/>
          </a:bodyPr>
          <a:lstStyle/>
          <a:p>
            <a:r>
              <a:rPr lang="en-US" dirty="0" smtClean="0"/>
              <a:t>This chart shows the similarity among organisms based upon the number of amino acids that are similar in hemoglobin.</a:t>
            </a:r>
          </a:p>
          <a:p>
            <a:r>
              <a:rPr lang="en-US" dirty="0"/>
              <a:t>The human beta chain </a:t>
            </a:r>
            <a:r>
              <a:rPr lang="en-US" dirty="0" smtClean="0"/>
              <a:t>(1 of 4) of the hemoglobin protein contains </a:t>
            </a:r>
            <a:r>
              <a:rPr lang="en-US" dirty="0"/>
              <a:t>146 amino acid residues, as do most of the </a:t>
            </a:r>
            <a:r>
              <a:rPr lang="en-US" dirty="0" smtClean="0"/>
              <a:t>others, but they are not the same residues in different organisms.</a:t>
            </a:r>
          </a:p>
        </p:txBody>
      </p:sp>
      <p:sp>
        <p:nvSpPr>
          <p:cNvPr id="3" name="Rectangle 2"/>
          <p:cNvSpPr/>
          <p:nvPr/>
        </p:nvSpPr>
        <p:spPr>
          <a:xfrm>
            <a:off x="4486275" y="1828800"/>
            <a:ext cx="4572000" cy="5029200"/>
          </a:xfrm>
          <a:prstGeom prst="rect">
            <a:avLst/>
          </a:prstGeom>
        </p:spPr>
        <p:txBody>
          <a:bodyPr>
            <a:normAutofit fontScale="85000" lnSpcReduction="20000"/>
          </a:bodyPr>
          <a:lstStyle/>
          <a:p>
            <a:pPr marL="365760" lvl="0" indent="-283464">
              <a:spcBef>
                <a:spcPts val="600"/>
              </a:spcBef>
              <a:buClr>
                <a:srgbClr val="3891A7"/>
              </a:buClr>
              <a:buSzPct val="80000"/>
              <a:buFont typeface="Wingdings 2"/>
              <a:buChar char=""/>
            </a:pPr>
            <a:r>
              <a:rPr lang="en-US" sz="2800" dirty="0" smtClean="0">
                <a:solidFill>
                  <a:prstClr val="black"/>
                </a:solidFill>
              </a:rPr>
              <a:t>What does this information provide evidence for?</a:t>
            </a:r>
          </a:p>
          <a:p>
            <a:pPr marL="365760" lvl="0" indent="-283464">
              <a:spcBef>
                <a:spcPts val="600"/>
              </a:spcBef>
              <a:buClr>
                <a:srgbClr val="3891A7"/>
              </a:buClr>
              <a:buSzPct val="80000"/>
              <a:buFont typeface="Wingdings 2"/>
              <a:buChar char=""/>
            </a:pPr>
            <a:r>
              <a:rPr lang="en-US" sz="2800" dirty="0" smtClean="0">
                <a:solidFill>
                  <a:prstClr val="black"/>
                </a:solidFill>
              </a:rPr>
              <a:t>What has been found is that DNA mutates at a constant rate, much like the ticking of a clock’s hands.</a:t>
            </a:r>
          </a:p>
          <a:p>
            <a:pPr marL="365760" lvl="0" indent="-283464">
              <a:spcBef>
                <a:spcPts val="600"/>
              </a:spcBef>
              <a:buClr>
                <a:srgbClr val="3891A7"/>
              </a:buClr>
              <a:buSzPct val="80000"/>
              <a:buFont typeface="Wingdings 2"/>
              <a:buChar char=""/>
            </a:pPr>
            <a:r>
              <a:rPr lang="en-US" sz="2800" u="sng" dirty="0" smtClean="0">
                <a:solidFill>
                  <a:prstClr val="black"/>
                </a:solidFill>
              </a:rPr>
              <a:t>As species diverge, they accumulate more and more mutations at a semi-predictable rate making genes and their proteins more different than other species’ as time goes on.</a:t>
            </a:r>
          </a:p>
          <a:p>
            <a:pPr marL="365760" lvl="0" indent="-283464">
              <a:spcBef>
                <a:spcPts val="600"/>
              </a:spcBef>
              <a:buClr>
                <a:srgbClr val="3891A7"/>
              </a:buClr>
              <a:buSzPct val="80000"/>
              <a:buFont typeface="Wingdings 2"/>
              <a:buChar char=""/>
            </a:pPr>
            <a:r>
              <a:rPr lang="en-US" sz="2800" dirty="0" smtClean="0">
                <a:solidFill>
                  <a:prstClr val="black"/>
                </a:solidFill>
              </a:rPr>
              <a:t>The more DNA a species has in common with another (&amp; proteins), the closer related they are in phylogeny.</a:t>
            </a:r>
            <a:endParaRPr lang="en-US" sz="2800" dirty="0">
              <a:solidFill>
                <a:prstClr val="black"/>
              </a:solidFill>
            </a:endParaRPr>
          </a:p>
        </p:txBody>
      </p:sp>
    </p:spTree>
    <p:extLst>
      <p:ext uri="{BB962C8B-B14F-4D97-AF65-F5344CB8AC3E}">
        <p14:creationId xmlns:p14="http://schemas.microsoft.com/office/powerpoint/2010/main" val="426909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152400"/>
            <a:ext cx="2450784" cy="2595343"/>
          </a:xfrm>
          <a:prstGeom prst="rect">
            <a:avLst/>
          </a:prstGeom>
        </p:spPr>
      </p:pic>
      <p:cxnSp>
        <p:nvCxnSpPr>
          <p:cNvPr id="7" name="Straight Connector 6"/>
          <p:cNvCxnSpPr/>
          <p:nvPr/>
        </p:nvCxnSpPr>
        <p:spPr>
          <a:xfrm flipV="1">
            <a:off x="1371600" y="3200400"/>
            <a:ext cx="68580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47625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651" y="4393168"/>
            <a:ext cx="952697" cy="369332"/>
          </a:xfrm>
          <a:prstGeom prst="rect">
            <a:avLst/>
          </a:prstGeom>
          <a:solidFill>
            <a:schemeClr val="bg1"/>
          </a:solidFill>
        </p:spPr>
        <p:txBody>
          <a:bodyPr wrap="none" rtlCol="0">
            <a:spAutoFit/>
          </a:bodyPr>
          <a:lstStyle/>
          <a:p>
            <a:r>
              <a:rPr lang="en-US" dirty="0" smtClean="0"/>
              <a:t>Soybean</a:t>
            </a:r>
            <a:endParaRPr lang="en-US" dirty="0"/>
          </a:p>
        </p:txBody>
      </p:sp>
      <p:sp>
        <p:nvSpPr>
          <p:cNvPr id="11" name="TextBox 10"/>
          <p:cNvSpPr txBox="1"/>
          <p:nvPr/>
        </p:nvSpPr>
        <p:spPr>
          <a:xfrm>
            <a:off x="7753251" y="2831068"/>
            <a:ext cx="859531" cy="369332"/>
          </a:xfrm>
          <a:prstGeom prst="rect">
            <a:avLst/>
          </a:prstGeom>
          <a:solidFill>
            <a:schemeClr val="bg1"/>
          </a:solidFill>
        </p:spPr>
        <p:txBody>
          <a:bodyPr wrap="none" rtlCol="0">
            <a:spAutoFit/>
          </a:bodyPr>
          <a:lstStyle/>
          <a:p>
            <a:r>
              <a:rPr lang="en-US" dirty="0" smtClean="0"/>
              <a:t>Human</a:t>
            </a:r>
            <a:endParaRPr lang="en-US" dirty="0"/>
          </a:p>
        </p:txBody>
      </p:sp>
      <p:sp>
        <p:nvSpPr>
          <p:cNvPr id="12" name="Left Brace 11"/>
          <p:cNvSpPr/>
          <p:nvPr/>
        </p:nvSpPr>
        <p:spPr>
          <a:xfrm rot="16200000">
            <a:off x="4391273" y="2100730"/>
            <a:ext cx="209055" cy="7467598"/>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850892" y="5922646"/>
            <a:ext cx="7289816" cy="923330"/>
          </a:xfrm>
          <a:prstGeom prst="rect">
            <a:avLst/>
          </a:prstGeom>
          <a:solidFill>
            <a:schemeClr val="bg1"/>
          </a:solidFill>
        </p:spPr>
        <p:txBody>
          <a:bodyPr wrap="none" rtlCol="0">
            <a:spAutoFit/>
          </a:bodyPr>
          <a:lstStyle/>
          <a:p>
            <a:pPr algn="ctr"/>
            <a:r>
              <a:rPr lang="en-US" dirty="0" smtClean="0"/>
              <a:t>124 differences</a:t>
            </a:r>
          </a:p>
          <a:p>
            <a:pPr algn="ctr"/>
            <a:r>
              <a:rPr lang="en-US" dirty="0" smtClean="0"/>
              <a:t>Loosely related &amp; probably diverged paths hundreds of millions of years ago.</a:t>
            </a:r>
          </a:p>
          <a:p>
            <a:pPr algn="ctr"/>
            <a:r>
              <a:rPr lang="en-US" dirty="0" smtClean="0"/>
              <a:t>Likely close to 125 million years.</a:t>
            </a:r>
            <a:endParaRPr lang="en-US" dirty="0"/>
          </a:p>
        </p:txBody>
      </p:sp>
      <p:sp>
        <p:nvSpPr>
          <p:cNvPr id="14" name="Left Arrow 13"/>
          <p:cNvSpPr/>
          <p:nvPr/>
        </p:nvSpPr>
        <p:spPr>
          <a:xfrm>
            <a:off x="2511744" y="233575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2496504" y="50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91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67121" y="3920789"/>
            <a:ext cx="2514600" cy="2031325"/>
          </a:xfrm>
          <a:prstGeom prst="rect">
            <a:avLst/>
          </a:prstGeom>
          <a:solidFill>
            <a:schemeClr val="bg1"/>
          </a:solidFill>
        </p:spPr>
        <p:txBody>
          <a:bodyPr wrap="square" rtlCol="0">
            <a:spAutoFit/>
          </a:bodyPr>
          <a:lstStyle/>
          <a:p>
            <a:pPr algn="ctr"/>
            <a:r>
              <a:rPr lang="en-US" dirty="0"/>
              <a:t>8</a:t>
            </a:r>
            <a:r>
              <a:rPr lang="en-US" dirty="0" smtClean="0"/>
              <a:t> differences</a:t>
            </a:r>
          </a:p>
          <a:p>
            <a:pPr algn="ctr"/>
            <a:r>
              <a:rPr lang="en-US" dirty="0" smtClean="0"/>
              <a:t>Closely related &amp; probably diverged paths a few million years ago.</a:t>
            </a:r>
          </a:p>
          <a:p>
            <a:pPr algn="ctr"/>
            <a:r>
              <a:rPr lang="en-US" dirty="0" smtClean="0"/>
              <a:t>Approximately 8 million years ago to be more specific.</a:t>
            </a:r>
            <a:endParaRPr lang="en-US" dirty="0"/>
          </a:p>
        </p:txBody>
      </p:sp>
      <p:pic>
        <p:nvPicPr>
          <p:cNvPr id="5" name="Picture 4"/>
          <p:cNvPicPr>
            <a:picLocks noChangeAspect="1"/>
          </p:cNvPicPr>
          <p:nvPr/>
        </p:nvPicPr>
        <p:blipFill>
          <a:blip r:embed="rId2"/>
          <a:stretch>
            <a:fillRect/>
          </a:stretch>
        </p:blipFill>
        <p:spPr>
          <a:xfrm>
            <a:off x="76200" y="152400"/>
            <a:ext cx="2450784" cy="2595343"/>
          </a:xfrm>
          <a:prstGeom prst="rect">
            <a:avLst/>
          </a:prstGeom>
        </p:spPr>
      </p:pic>
      <p:cxnSp>
        <p:nvCxnSpPr>
          <p:cNvPr id="7" name="Straight Connector 6"/>
          <p:cNvCxnSpPr/>
          <p:nvPr/>
        </p:nvCxnSpPr>
        <p:spPr>
          <a:xfrm flipV="1">
            <a:off x="1371600" y="3200400"/>
            <a:ext cx="6858000"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47625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651" y="4393168"/>
            <a:ext cx="952697" cy="369332"/>
          </a:xfrm>
          <a:prstGeom prst="rect">
            <a:avLst/>
          </a:prstGeom>
          <a:solidFill>
            <a:schemeClr val="bg1"/>
          </a:solidFill>
        </p:spPr>
        <p:txBody>
          <a:bodyPr wrap="none" rtlCol="0">
            <a:spAutoFit/>
          </a:bodyPr>
          <a:lstStyle/>
          <a:p>
            <a:r>
              <a:rPr lang="en-US" dirty="0" smtClean="0"/>
              <a:t>Soybean</a:t>
            </a:r>
            <a:endParaRPr lang="en-US" dirty="0"/>
          </a:p>
        </p:txBody>
      </p:sp>
      <p:sp>
        <p:nvSpPr>
          <p:cNvPr id="11" name="TextBox 10"/>
          <p:cNvSpPr txBox="1"/>
          <p:nvPr/>
        </p:nvSpPr>
        <p:spPr>
          <a:xfrm>
            <a:off x="7753251" y="2831068"/>
            <a:ext cx="859531" cy="369332"/>
          </a:xfrm>
          <a:prstGeom prst="rect">
            <a:avLst/>
          </a:prstGeom>
          <a:solidFill>
            <a:schemeClr val="bg1"/>
          </a:solidFill>
        </p:spPr>
        <p:txBody>
          <a:bodyPr wrap="none" rtlCol="0">
            <a:spAutoFit/>
          </a:bodyPr>
          <a:lstStyle/>
          <a:p>
            <a:r>
              <a:rPr lang="en-US" dirty="0" smtClean="0"/>
              <a:t>Human</a:t>
            </a:r>
            <a:endParaRPr lang="en-US" dirty="0"/>
          </a:p>
        </p:txBody>
      </p:sp>
      <p:sp>
        <p:nvSpPr>
          <p:cNvPr id="12" name="Left Brace 11"/>
          <p:cNvSpPr/>
          <p:nvPr/>
        </p:nvSpPr>
        <p:spPr>
          <a:xfrm rot="16200000">
            <a:off x="7319894" y="3011082"/>
            <a:ext cx="209055" cy="1610358"/>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Arrow 13"/>
          <p:cNvSpPr/>
          <p:nvPr/>
        </p:nvSpPr>
        <p:spPr>
          <a:xfrm>
            <a:off x="2486344" y="63703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2496504" y="508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619240" y="2553732"/>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5276" y="2184400"/>
            <a:ext cx="1637884" cy="369332"/>
          </a:xfrm>
          <a:prstGeom prst="rect">
            <a:avLst/>
          </a:prstGeom>
          <a:solidFill>
            <a:schemeClr val="bg1"/>
          </a:solidFill>
        </p:spPr>
        <p:txBody>
          <a:bodyPr wrap="none" rtlCol="0">
            <a:spAutoFit/>
          </a:bodyPr>
          <a:lstStyle/>
          <a:p>
            <a:r>
              <a:rPr lang="en-US" dirty="0" smtClean="0"/>
              <a:t>Rhesus monkey</a:t>
            </a:r>
            <a:endParaRPr lang="en-US" dirty="0"/>
          </a:p>
        </p:txBody>
      </p:sp>
    </p:spTree>
    <p:extLst>
      <p:ext uri="{BB962C8B-B14F-4D97-AF65-F5344CB8AC3E}">
        <p14:creationId xmlns:p14="http://schemas.microsoft.com/office/powerpoint/2010/main" val="1584258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29" y="221566"/>
            <a:ext cx="7739366" cy="1143000"/>
          </a:xfrm>
        </p:spPr>
        <p:txBody>
          <a:bodyPr>
            <a:normAutofit fontScale="90000"/>
          </a:bodyPr>
          <a:lstStyle/>
          <a:p>
            <a:r>
              <a:rPr lang="en-US" dirty="0" smtClean="0"/>
              <a:t>How Do We Decide the Relationship Between All Of Life’s Diversity?</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94" t="13666" r="69620" b="68966"/>
          <a:stretch/>
        </p:blipFill>
        <p:spPr bwMode="auto">
          <a:xfrm>
            <a:off x="4385902" y="2157665"/>
            <a:ext cx="2219702" cy="162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65" r="60259" b="69428"/>
          <a:stretch/>
        </p:blipFill>
        <p:spPr bwMode="auto">
          <a:xfrm>
            <a:off x="7020938" y="3805513"/>
            <a:ext cx="1411439" cy="286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41" t="6154" r="44888" b="68833"/>
          <a:stretch/>
        </p:blipFill>
        <p:spPr bwMode="auto">
          <a:xfrm>
            <a:off x="4386283" y="3992376"/>
            <a:ext cx="2414305" cy="234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04" t="3839" r="35942" b="69032"/>
          <a:stretch/>
        </p:blipFill>
        <p:spPr bwMode="auto">
          <a:xfrm>
            <a:off x="2865923" y="1734457"/>
            <a:ext cx="1300010" cy="253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88" t="5890" r="22435" b="71505"/>
          <a:stretch/>
        </p:blipFill>
        <p:spPr bwMode="auto">
          <a:xfrm>
            <a:off x="713725" y="2157665"/>
            <a:ext cx="1931444" cy="211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43" t="5161" r="2245" b="71505"/>
          <a:stretch/>
        </p:blipFill>
        <p:spPr bwMode="auto">
          <a:xfrm>
            <a:off x="776570" y="4482629"/>
            <a:ext cx="3389363" cy="218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3" t="11182" r="82677" b="69364"/>
          <a:stretch/>
        </p:blipFill>
        <p:spPr bwMode="auto">
          <a:xfrm>
            <a:off x="6826335" y="1784038"/>
            <a:ext cx="1894303" cy="182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86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lstStyle/>
          <a:p>
            <a:r>
              <a:rPr lang="en-US" dirty="0" smtClean="0"/>
              <a:t>We need data to compare…</a:t>
            </a:r>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28600" y="2037736"/>
            <a:ext cx="8436302" cy="43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5532" y="3895994"/>
            <a:ext cx="1954381" cy="646331"/>
          </a:xfrm>
          <a:prstGeom prst="rect">
            <a:avLst/>
          </a:prstGeom>
          <a:noFill/>
        </p:spPr>
        <p:txBody>
          <a:bodyPr wrap="none" rtlCol="0">
            <a:spAutoFit/>
          </a:bodyPr>
          <a:lstStyle/>
          <a:p>
            <a:r>
              <a:rPr lang="en-US" sz="3600" b="1" dirty="0" smtClean="0">
                <a:solidFill>
                  <a:srgbClr val="FF0000"/>
                </a:solidFill>
              </a:rPr>
              <a:t>TRAITS</a:t>
            </a:r>
            <a:endParaRPr lang="en-US" sz="3600" b="1" dirty="0">
              <a:solidFill>
                <a:srgbClr val="FF0000"/>
              </a:solidFill>
            </a:endParaRPr>
          </a:p>
        </p:txBody>
      </p:sp>
      <p:cxnSp>
        <p:nvCxnSpPr>
          <p:cNvPr id="6" name="Straight Arrow Connector 5"/>
          <p:cNvCxnSpPr/>
          <p:nvPr/>
        </p:nvCxnSpPr>
        <p:spPr>
          <a:xfrm>
            <a:off x="2563981" y="4033531"/>
            <a:ext cx="254141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16381" y="4361765"/>
            <a:ext cx="4294019" cy="1805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16381" y="4452045"/>
            <a:ext cx="712619" cy="1098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63981" y="4561863"/>
            <a:ext cx="2846219" cy="5003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51754" y="4561862"/>
            <a:ext cx="1935336" cy="10007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92917" y="4629856"/>
            <a:ext cx="664483" cy="13899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2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1143000" y="228600"/>
            <a:ext cx="6096000" cy="838200"/>
          </a:xfrm>
        </p:spPr>
        <p:txBody>
          <a:bodyPr lIns="0" tIns="0" rIns="0" bIns="0" anchor="ctr">
            <a:normAutofit/>
          </a:bodyPr>
          <a:lstStyle/>
          <a:p>
            <a:pPr eaLnBrk="1" hangingPunct="1">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Cladistic Analysis</a:t>
            </a:r>
          </a:p>
        </p:txBody>
      </p:sp>
      <p:sp>
        <p:nvSpPr>
          <p:cNvPr id="2" name="Content Placeholder 1"/>
          <p:cNvSpPr>
            <a:spLocks noGrp="1"/>
          </p:cNvSpPr>
          <p:nvPr>
            <p:ph idx="1"/>
          </p:nvPr>
        </p:nvSpPr>
        <p:spPr>
          <a:xfrm>
            <a:off x="914400" y="1219136"/>
            <a:ext cx="8229600" cy="4525963"/>
          </a:xfrm>
        </p:spPr>
        <p:txBody>
          <a:bodyPr>
            <a:normAutofit/>
          </a:bodyPr>
          <a:lstStyle/>
          <a:p>
            <a:r>
              <a:rPr lang="en-US" sz="2800" dirty="0" smtClean="0"/>
              <a:t>Focuses on Shared Traits (Implies shared ancestry)</a:t>
            </a:r>
          </a:p>
          <a:p>
            <a:r>
              <a:rPr lang="en-US" sz="2800" dirty="0" smtClean="0"/>
              <a:t>&amp; Identification of Derived Traits (Implies divergence)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67000"/>
            <a:ext cx="53340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791200" y="5029200"/>
            <a:ext cx="2438400" cy="101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SHARED</a:t>
            </a:r>
            <a:r>
              <a:rPr lang="en-US" sz="1200" dirty="0" smtClean="0"/>
              <a:t> trait for LIZARDS, PIGEONS, MICE, &amp; CHIMPS</a:t>
            </a:r>
            <a:endParaRPr lang="en-US" sz="1200" dirty="0"/>
          </a:p>
        </p:txBody>
      </p:sp>
      <p:sp>
        <p:nvSpPr>
          <p:cNvPr id="7" name="Left Arrow 6"/>
          <p:cNvSpPr/>
          <p:nvPr/>
        </p:nvSpPr>
        <p:spPr>
          <a:xfrm>
            <a:off x="6934200" y="4343400"/>
            <a:ext cx="2209800" cy="101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DERIVED </a:t>
            </a:r>
            <a:r>
              <a:rPr lang="en-US" sz="1200" b="1" dirty="0" smtClean="0">
                <a:solidFill>
                  <a:schemeClr val="bg1"/>
                </a:solidFill>
              </a:rPr>
              <a:t>trait that evolved after BIRDS</a:t>
            </a:r>
            <a:endParaRPr lang="en-US" sz="1200" dirty="0"/>
          </a:p>
        </p:txBody>
      </p:sp>
      <p:sp>
        <p:nvSpPr>
          <p:cNvPr id="4" name="Oval 3"/>
          <p:cNvSpPr>
            <a:spLocks noChangeAspect="1"/>
          </p:cNvSpPr>
          <p:nvPr/>
        </p:nvSpPr>
        <p:spPr>
          <a:xfrm>
            <a:off x="3651740" y="5764849"/>
            <a:ext cx="339970" cy="3399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66800" y="5538216"/>
            <a:ext cx="2584940" cy="712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rPr>
              <a:t>Node: </a:t>
            </a:r>
            <a:r>
              <a:rPr lang="en-US" sz="1400" dirty="0" smtClean="0"/>
              <a:t>where divergence occurs to cause speciation </a:t>
            </a:r>
            <a:endParaRPr lang="en-US" sz="1400" dirty="0"/>
          </a:p>
        </p:txBody>
      </p:sp>
    </p:spTree>
    <p:extLst>
      <p:ext uri="{BB962C8B-B14F-4D97-AF65-F5344CB8AC3E}">
        <p14:creationId xmlns:p14="http://schemas.microsoft.com/office/powerpoint/2010/main" val="1297940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143000"/>
          </a:xfrm>
        </p:spPr>
        <p:txBody>
          <a:bodyPr>
            <a:normAutofit fontScale="90000"/>
          </a:bodyPr>
          <a:lstStyle/>
          <a:p>
            <a:r>
              <a:rPr lang="en-US" dirty="0" smtClean="0"/>
              <a:t>How Do You Construct Cladograms?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make a cladogram, scientists first collect data </a:t>
            </a:r>
            <a:r>
              <a:rPr lang="en-US" dirty="0" smtClean="0"/>
              <a:t>on the </a:t>
            </a:r>
            <a:r>
              <a:rPr lang="en-US" dirty="0"/>
              <a:t>features of all the organisms they hope to classify.</a:t>
            </a:r>
          </a:p>
          <a:p>
            <a:r>
              <a:rPr lang="en-US" dirty="0"/>
              <a:t>This data is then analyzed to determine which </a:t>
            </a:r>
            <a:r>
              <a:rPr lang="en-US" dirty="0" smtClean="0"/>
              <a:t>characteristics were </a:t>
            </a:r>
            <a:r>
              <a:rPr lang="en-US" dirty="0"/>
              <a:t>present in what could have been a </a:t>
            </a:r>
            <a:r>
              <a:rPr lang="en-US" dirty="0" smtClean="0"/>
              <a:t>common ancestor </a:t>
            </a:r>
            <a:r>
              <a:rPr lang="en-US" dirty="0"/>
              <a:t>and which might have been developed </a:t>
            </a:r>
            <a:r>
              <a:rPr lang="en-US" dirty="0" smtClean="0"/>
              <a:t>in later </a:t>
            </a:r>
            <a:r>
              <a:rPr lang="en-US" dirty="0"/>
              <a:t>times. </a:t>
            </a:r>
            <a:endParaRPr lang="en-US" dirty="0" smtClean="0"/>
          </a:p>
          <a:p>
            <a:r>
              <a:rPr lang="en-US" dirty="0" smtClean="0"/>
              <a:t>SO: You need to know/observe/discover</a:t>
            </a:r>
          </a:p>
          <a:p>
            <a:pPr lvl="1"/>
            <a:r>
              <a:rPr lang="en-US" dirty="0" smtClean="0"/>
              <a:t>When the species evolved (oldest to youngest)</a:t>
            </a:r>
          </a:p>
          <a:p>
            <a:pPr lvl="1"/>
            <a:r>
              <a:rPr lang="en-US" dirty="0" smtClean="0"/>
              <a:t>Good traits to focus on.</a:t>
            </a:r>
          </a:p>
        </p:txBody>
      </p:sp>
    </p:spTree>
    <p:extLst>
      <p:ext uri="{BB962C8B-B14F-4D97-AF65-F5344CB8AC3E}">
        <p14:creationId xmlns:p14="http://schemas.microsoft.com/office/powerpoint/2010/main" val="123594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a:xfrm>
            <a:off x="457200" y="1371600"/>
            <a:ext cx="8229600" cy="5105400"/>
          </a:xfrm>
          <a:solidFill>
            <a:schemeClr val="bg1"/>
          </a:solidFill>
        </p:spPr>
        <p:txBody>
          <a:bodyPr>
            <a:normAutofit fontScale="85000" lnSpcReduction="20000"/>
          </a:bodyPr>
          <a:lstStyle/>
          <a:p>
            <a:r>
              <a:rPr lang="en-US" dirty="0" smtClean="0"/>
              <a:t>How do scientists classify &amp; identify organisms?</a:t>
            </a:r>
          </a:p>
          <a:p>
            <a:r>
              <a:rPr lang="en-US" b="1" dirty="0" smtClean="0">
                <a:solidFill>
                  <a:srgbClr val="00B050"/>
                </a:solidFill>
              </a:rPr>
              <a:t>Scientists identify organisms by studying their structure and functions.</a:t>
            </a:r>
          </a:p>
          <a:p>
            <a:r>
              <a:rPr lang="en-US" b="1" dirty="0" smtClean="0">
                <a:solidFill>
                  <a:srgbClr val="00B050"/>
                </a:solidFill>
              </a:rPr>
              <a:t>Classification is based on similarities and differences</a:t>
            </a:r>
          </a:p>
          <a:p>
            <a:r>
              <a:rPr lang="en-US" dirty="0" smtClean="0"/>
              <a:t>What are the reasons scientists do this?</a:t>
            </a:r>
          </a:p>
          <a:p>
            <a:r>
              <a:rPr lang="en-US" b="1" dirty="0" smtClean="0">
                <a:solidFill>
                  <a:srgbClr val="00B050"/>
                </a:solidFill>
              </a:rPr>
              <a:t>A lot has to do with first, discovering our ancestry, helping to identify new organisms, predict the behaviors of organisms based upon the structures, functions, and behaviors of other organisms.</a:t>
            </a:r>
          </a:p>
          <a:p>
            <a:r>
              <a:rPr lang="en-US" b="1" dirty="0" smtClean="0">
                <a:solidFill>
                  <a:srgbClr val="00B050"/>
                </a:solidFill>
              </a:rPr>
              <a:t>But most importantly, it helps us connect with the world so we can do things like find cures and treatments for diseases.</a:t>
            </a:r>
            <a:endParaRPr lang="en-US" b="1" dirty="0">
              <a:solidFill>
                <a:srgbClr val="00B050"/>
              </a:solidFill>
            </a:endParaRPr>
          </a:p>
        </p:txBody>
      </p:sp>
    </p:spTree>
    <p:extLst>
      <p:ext uri="{BB962C8B-B14F-4D97-AF65-F5344CB8AC3E}">
        <p14:creationId xmlns:p14="http://schemas.microsoft.com/office/powerpoint/2010/main" val="40291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Plants Evolve?</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02" r="77794" b="64580"/>
          <a:stretch/>
        </p:blipFill>
        <p:spPr bwMode="auto">
          <a:xfrm>
            <a:off x="6682127" y="1108211"/>
            <a:ext cx="2614273" cy="258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556" t="4432" r="54992" b="64489"/>
          <a:stretch/>
        </p:blipFill>
        <p:spPr bwMode="auto">
          <a:xfrm>
            <a:off x="0" y="1274609"/>
            <a:ext cx="2172310" cy="241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9031" t="4161" r="33955" b="64432"/>
          <a:stretch/>
        </p:blipFill>
        <p:spPr bwMode="auto">
          <a:xfrm>
            <a:off x="4800600" y="1295400"/>
            <a:ext cx="2002971" cy="244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72090" t="5074" r="4615" b="64382"/>
          <a:stretch/>
        </p:blipFill>
        <p:spPr bwMode="auto">
          <a:xfrm>
            <a:off x="2058145" y="1362542"/>
            <a:ext cx="2742455" cy="237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40503" y="3769918"/>
            <a:ext cx="4920193" cy="1754326"/>
          </a:xfrm>
          <a:prstGeom prst="rect">
            <a:avLst/>
          </a:prstGeom>
          <a:noFill/>
        </p:spPr>
        <p:txBody>
          <a:bodyPr wrap="none" rtlCol="0">
            <a:spAutoFit/>
          </a:bodyPr>
          <a:lstStyle/>
          <a:p>
            <a:r>
              <a:rPr lang="en-US" dirty="0" smtClean="0"/>
              <a:t>Ferns </a:t>
            </a:r>
            <a:r>
              <a:rPr lang="en-US" dirty="0" smtClean="0">
                <a:sym typeface="Wingdings" pitchFamily="2" charset="2"/>
              </a:rPr>
              <a:t> Flowering Plants  Conifers?  Mosses?</a:t>
            </a:r>
          </a:p>
          <a:p>
            <a:r>
              <a:rPr lang="en-US" dirty="0" smtClean="0">
                <a:sym typeface="Wingdings" pitchFamily="2" charset="2"/>
              </a:rPr>
              <a:t>Mosses  Flowering Plants  Ferns  Conifers?</a:t>
            </a:r>
          </a:p>
          <a:p>
            <a:r>
              <a:rPr lang="en-US" dirty="0" smtClean="0">
                <a:sym typeface="Wingdings" pitchFamily="2" charset="2"/>
              </a:rPr>
              <a:t>Conifers  Ferns  Mosses  Flowering Plants?</a:t>
            </a:r>
          </a:p>
          <a:p>
            <a:r>
              <a:rPr lang="en-US" dirty="0" smtClean="0">
                <a:sym typeface="Wingdings" pitchFamily="2" charset="2"/>
              </a:rPr>
              <a:t>Flowering Plants  Conifers  Mosses  Ferns?</a:t>
            </a:r>
          </a:p>
          <a:p>
            <a:r>
              <a:rPr lang="en-US" dirty="0" smtClean="0">
                <a:sym typeface="Wingdings" pitchFamily="2" charset="2"/>
              </a:rPr>
              <a:t>Ferns  Mosses  Conifers  Flowering Plants?</a:t>
            </a:r>
          </a:p>
          <a:p>
            <a:r>
              <a:rPr lang="en-US" dirty="0" smtClean="0">
                <a:sym typeface="Wingdings" pitchFamily="2" charset="2"/>
              </a:rPr>
              <a:t>Mosses  Flowering Plants  Conifers  Ferns?</a:t>
            </a:r>
            <a:endParaRPr lang="en-US" dirty="0"/>
          </a:p>
        </p:txBody>
      </p:sp>
      <p:sp>
        <p:nvSpPr>
          <p:cNvPr id="8" name="TextBox 7"/>
          <p:cNvSpPr txBox="1"/>
          <p:nvPr/>
        </p:nvSpPr>
        <p:spPr>
          <a:xfrm>
            <a:off x="3429372" y="5524243"/>
            <a:ext cx="3033907" cy="461665"/>
          </a:xfrm>
          <a:prstGeom prst="rect">
            <a:avLst/>
          </a:prstGeom>
          <a:noFill/>
        </p:spPr>
        <p:txBody>
          <a:bodyPr wrap="none" rtlCol="0">
            <a:spAutoFit/>
          </a:bodyPr>
          <a:lstStyle/>
          <a:p>
            <a:r>
              <a:rPr lang="en-US" sz="2400" b="1" dirty="0" smtClean="0"/>
              <a:t>How do you decide?</a:t>
            </a:r>
            <a:endParaRPr lang="en-US" sz="2400" b="1" dirty="0"/>
          </a:p>
        </p:txBody>
      </p:sp>
      <p:sp>
        <p:nvSpPr>
          <p:cNvPr id="9" name="TextBox 8"/>
          <p:cNvSpPr txBox="1"/>
          <p:nvPr/>
        </p:nvSpPr>
        <p:spPr>
          <a:xfrm>
            <a:off x="1006724" y="5903893"/>
            <a:ext cx="7587752" cy="954107"/>
          </a:xfrm>
          <a:prstGeom prst="rect">
            <a:avLst/>
          </a:prstGeom>
          <a:noFill/>
        </p:spPr>
        <p:txBody>
          <a:bodyPr wrap="square" rtlCol="0">
            <a:spAutoFit/>
          </a:bodyPr>
          <a:lstStyle/>
          <a:p>
            <a:pPr algn="ctr"/>
            <a:r>
              <a:rPr lang="en-US" sz="2800" b="1" dirty="0" smtClean="0"/>
              <a:t>You have to know the traits they share and what they have that’s unique!</a:t>
            </a:r>
            <a:endParaRPr lang="en-US" sz="2800" b="1" dirty="0"/>
          </a:p>
        </p:txBody>
      </p:sp>
    </p:spTree>
    <p:extLst>
      <p:ext uri="{BB962C8B-B14F-4D97-AF65-F5344CB8AC3E}">
        <p14:creationId xmlns:p14="http://schemas.microsoft.com/office/powerpoint/2010/main" val="28497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lstStyle/>
          <a:p>
            <a:r>
              <a:rPr lang="en-US" dirty="0" smtClean="0"/>
              <a:t>Constructing a Cladogram</a:t>
            </a:r>
            <a:endParaRPr lang="en-US" dirty="0"/>
          </a:p>
        </p:txBody>
      </p:sp>
      <p:sp>
        <p:nvSpPr>
          <p:cNvPr id="3" name="Content Placeholder 2"/>
          <p:cNvSpPr>
            <a:spLocks noGrp="1"/>
          </p:cNvSpPr>
          <p:nvPr>
            <p:ph idx="1"/>
          </p:nvPr>
        </p:nvSpPr>
        <p:spPr>
          <a:xfrm>
            <a:off x="990600" y="3094037"/>
            <a:ext cx="7696200" cy="3763963"/>
          </a:xfrm>
        </p:spPr>
        <p:txBody>
          <a:bodyPr>
            <a:normAutofit fontScale="62500" lnSpcReduction="20000"/>
          </a:bodyPr>
          <a:lstStyle/>
          <a:p>
            <a:pPr marL="0" marR="0">
              <a:lnSpc>
                <a:spcPct val="115000"/>
              </a:lnSpc>
              <a:spcBef>
                <a:spcPts val="0"/>
              </a:spcBef>
              <a:spcAft>
                <a:spcPts val="0"/>
              </a:spcAft>
            </a:pPr>
            <a:r>
              <a:rPr lang="en-US" b="1" dirty="0">
                <a:latin typeface="TimesNewRomanMS"/>
                <a:ea typeface="Calibri"/>
                <a:cs typeface="TimesNewRomanMS"/>
              </a:rPr>
              <a:t>1. </a:t>
            </a:r>
            <a:r>
              <a:rPr lang="en-US" b="1" dirty="0">
                <a:latin typeface="TimesNewRomanBdMS"/>
                <a:ea typeface="Calibri"/>
                <a:cs typeface="TimesNewRomanBdMS"/>
              </a:rPr>
              <a:t>Identify </a:t>
            </a:r>
            <a:r>
              <a:rPr lang="en-US" b="1" dirty="0">
                <a:latin typeface="TimesNewRomanMS"/>
                <a:ea typeface="Calibri"/>
                <a:cs typeface="TimesNewRomanMS"/>
              </a:rPr>
              <a:t>the outgroup. The outgroup is the group that does not share any of the characters in this list. </a:t>
            </a:r>
            <a:r>
              <a:rPr lang="en-US" b="1" dirty="0" smtClean="0">
                <a:latin typeface="TimesNewRomanMS"/>
                <a:ea typeface="Calibri"/>
                <a:cs typeface="TimesNewRomanMS"/>
              </a:rPr>
              <a:t>[remember that a character is also called a trait] Draw </a:t>
            </a:r>
            <a:r>
              <a:rPr lang="en-US" b="1" dirty="0">
                <a:latin typeface="TimesNewRomanMS"/>
                <a:ea typeface="Calibri"/>
                <a:cs typeface="TimesNewRomanMS"/>
              </a:rPr>
              <a:t>a diagonal line and then a single branch from its base. Write the outgroup at the tip of this first branch.</a:t>
            </a:r>
            <a:endParaRPr lang="en-US" sz="2400" b="1" dirty="0">
              <a:ea typeface="Calibri"/>
              <a:cs typeface="Times New Roman"/>
            </a:endParaRPr>
          </a:p>
          <a:p>
            <a:pPr marL="0" marR="0">
              <a:lnSpc>
                <a:spcPct val="115000"/>
              </a:lnSpc>
              <a:spcBef>
                <a:spcPts val="0"/>
              </a:spcBef>
              <a:spcAft>
                <a:spcPts val="0"/>
              </a:spcAft>
            </a:pPr>
            <a:r>
              <a:rPr lang="en-US" b="1" dirty="0">
                <a:latin typeface="TimesNewRomanMS"/>
                <a:ea typeface="Calibri"/>
                <a:cs typeface="TimesNewRomanMS"/>
              </a:rPr>
              <a:t>2. </a:t>
            </a:r>
            <a:r>
              <a:rPr lang="en-US" b="1" dirty="0">
                <a:latin typeface="TimesNewRomanBdMS"/>
                <a:ea typeface="Calibri"/>
                <a:cs typeface="TimesNewRomanBdMS"/>
              </a:rPr>
              <a:t>Identify </a:t>
            </a:r>
            <a:r>
              <a:rPr lang="en-US" b="1" dirty="0">
                <a:latin typeface="TimesNewRomanMS"/>
                <a:ea typeface="Calibri"/>
                <a:cs typeface="TimesNewRomanMS"/>
              </a:rPr>
              <a:t>the most common character. Just past the “fork” of the first branch, write the most common derived character. This character should be present in all of the subsequent groups added to the tree.</a:t>
            </a:r>
            <a:endParaRPr lang="en-US" sz="2400" b="1" dirty="0">
              <a:ea typeface="Calibri"/>
              <a:cs typeface="Times New Roman"/>
            </a:endParaRPr>
          </a:p>
          <a:p>
            <a:pPr marL="0" marR="0">
              <a:lnSpc>
                <a:spcPct val="115000"/>
              </a:lnSpc>
              <a:spcBef>
                <a:spcPts val="0"/>
              </a:spcBef>
              <a:spcAft>
                <a:spcPts val="0"/>
              </a:spcAft>
            </a:pPr>
            <a:r>
              <a:rPr lang="en-US" b="1" dirty="0">
                <a:latin typeface="TimesNewRomanMS"/>
                <a:ea typeface="Calibri"/>
                <a:cs typeface="TimesNewRomanMS"/>
              </a:rPr>
              <a:t>3. </a:t>
            </a:r>
            <a:r>
              <a:rPr lang="en-US" b="1" dirty="0">
                <a:latin typeface="TimesNewRomanBdMS"/>
                <a:ea typeface="Calibri"/>
                <a:cs typeface="TimesNewRomanBdMS"/>
              </a:rPr>
              <a:t>Complete </a:t>
            </a:r>
            <a:r>
              <a:rPr lang="en-US" b="1" dirty="0">
                <a:latin typeface="TimesNewRomanMS"/>
                <a:ea typeface="Calibri"/>
                <a:cs typeface="TimesNewRomanMS"/>
              </a:rPr>
              <a:t>the tree. Repeat step 2 for the second most-common character. Repeat until the tree is filled with all of the groups and characters from the table.</a:t>
            </a:r>
            <a:endParaRPr lang="en-US" sz="2400" b="1" dirty="0">
              <a:ea typeface="Calibri"/>
              <a:cs typeface="Times New Roman"/>
            </a:endParaRPr>
          </a:p>
          <a:p>
            <a:endParaRPr lang="en-US" b="1" dirty="0"/>
          </a:p>
        </p:txBody>
      </p:sp>
      <p:graphicFrame>
        <p:nvGraphicFramePr>
          <p:cNvPr id="4" name="Content Placeholder 3"/>
          <p:cNvGraphicFramePr>
            <a:graphicFrameLocks/>
          </p:cNvGraphicFramePr>
          <p:nvPr>
            <p:extLst>
              <p:ext uri="{D42A27DB-BD31-4B8C-83A1-F6EECF244321}">
                <p14:modId xmlns:p14="http://schemas.microsoft.com/office/powerpoint/2010/main" val="3999727484"/>
              </p:ext>
            </p:extLst>
          </p:nvPr>
        </p:nvGraphicFramePr>
        <p:xfrm>
          <a:off x="990600" y="1219200"/>
          <a:ext cx="7772400" cy="185420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40">
                <a:tc>
                  <a:txBody>
                    <a:bodyPr/>
                    <a:lstStyle/>
                    <a:p>
                      <a:r>
                        <a:rPr lang="en-US" dirty="0" smtClean="0"/>
                        <a:t>Type of Plants</a:t>
                      </a:r>
                      <a:endParaRPr lang="en-US" dirty="0"/>
                    </a:p>
                  </a:txBody>
                  <a:tcPr/>
                </a:tc>
                <a:tc>
                  <a:txBody>
                    <a:bodyPr/>
                    <a:lstStyle/>
                    <a:p>
                      <a:r>
                        <a:rPr lang="en-US" dirty="0" smtClean="0"/>
                        <a:t>Seeds</a:t>
                      </a:r>
                      <a:endParaRPr lang="en-US" dirty="0"/>
                    </a:p>
                  </a:txBody>
                  <a:tcPr/>
                </a:tc>
                <a:tc>
                  <a:txBody>
                    <a:bodyPr/>
                    <a:lstStyle/>
                    <a:p>
                      <a:r>
                        <a:rPr lang="en-US" dirty="0" smtClean="0"/>
                        <a:t>Vascular</a:t>
                      </a:r>
                      <a:r>
                        <a:rPr lang="en-US" baseline="0" dirty="0" smtClean="0"/>
                        <a:t> Tissue</a:t>
                      </a:r>
                      <a:endParaRPr lang="en-US" dirty="0"/>
                    </a:p>
                  </a:txBody>
                  <a:tcPr/>
                </a:tc>
                <a:tc>
                  <a:txBody>
                    <a:bodyPr/>
                    <a:lstStyle/>
                    <a:p>
                      <a:r>
                        <a:rPr lang="en-US" dirty="0" smtClean="0"/>
                        <a:t>Flowers</a:t>
                      </a:r>
                      <a:endParaRPr lang="en-US" dirty="0"/>
                    </a:p>
                  </a:txBody>
                  <a:tcPr/>
                </a:tc>
                <a:extLst>
                  <a:ext uri="{0D108BD9-81ED-4DB2-BD59-A6C34878D82A}">
                    <a16:rowId xmlns:a16="http://schemas.microsoft.com/office/drawing/2014/main" val="10000"/>
                  </a:ext>
                </a:extLst>
              </a:tr>
              <a:tr h="370840">
                <a:tc>
                  <a:txBody>
                    <a:bodyPr/>
                    <a:lstStyle/>
                    <a:p>
                      <a:r>
                        <a:rPr lang="en-US" dirty="0" smtClean="0"/>
                        <a:t>Mosses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1"/>
                  </a:ext>
                </a:extLst>
              </a:tr>
              <a:tr h="370840">
                <a:tc>
                  <a:txBody>
                    <a:bodyPr/>
                    <a:lstStyle/>
                    <a:p>
                      <a:r>
                        <a:rPr lang="en-US" dirty="0" smtClean="0"/>
                        <a:t>Conifers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r>
                        <a:rPr lang="en-US" baseline="0" dirty="0" smtClean="0"/>
                        <a:t> </a:t>
                      </a:r>
                      <a:endParaRPr lang="en-US" dirty="0"/>
                    </a:p>
                  </a:txBody>
                  <a:tcPr/>
                </a:tc>
                <a:extLst>
                  <a:ext uri="{0D108BD9-81ED-4DB2-BD59-A6C34878D82A}">
                    <a16:rowId xmlns:a16="http://schemas.microsoft.com/office/drawing/2014/main" val="10002"/>
                  </a:ext>
                </a:extLst>
              </a:tr>
              <a:tr h="370840">
                <a:tc>
                  <a:txBody>
                    <a:bodyPr/>
                    <a:lstStyle/>
                    <a:p>
                      <a:r>
                        <a:rPr lang="en-US" dirty="0" smtClean="0"/>
                        <a:t>Ferns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3"/>
                  </a:ext>
                </a:extLst>
              </a:tr>
              <a:tr h="370840">
                <a:tc>
                  <a:txBody>
                    <a:bodyPr/>
                    <a:lstStyle/>
                    <a:p>
                      <a:r>
                        <a:rPr lang="en-US" dirty="0" smtClean="0"/>
                        <a:t>Flowering Plants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 </a:t>
                      </a:r>
                      <a:endParaRPr lang="en-US" dirty="0"/>
                    </a:p>
                  </a:txBody>
                  <a:tcPr/>
                </a:tc>
                <a:extLst>
                  <a:ext uri="{0D108BD9-81ED-4DB2-BD59-A6C34878D82A}">
                    <a16:rowId xmlns:a16="http://schemas.microsoft.com/office/drawing/2014/main" val="10004"/>
                  </a:ext>
                </a:extLst>
              </a:tr>
            </a:tbl>
          </a:graphicData>
        </a:graphic>
      </p:graphicFrame>
      <p:cxnSp>
        <p:nvCxnSpPr>
          <p:cNvPr id="5" name="Straight Connector 4"/>
          <p:cNvCxnSpPr/>
          <p:nvPr/>
        </p:nvCxnSpPr>
        <p:spPr>
          <a:xfrm flipH="1">
            <a:off x="2763357" y="17526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81600" y="1295400"/>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63355" y="25146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00400" y="1282505"/>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763354" y="2151771"/>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62800" y="1275471"/>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63357" y="28956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30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138362"/>
            <a:ext cx="7143750" cy="471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p:cNvGraphicFramePr>
            <a:graphicFrameLocks/>
          </p:cNvGraphicFramePr>
          <p:nvPr>
            <p:extLst>
              <p:ext uri="{D42A27DB-BD31-4B8C-83A1-F6EECF244321}">
                <p14:modId xmlns:p14="http://schemas.microsoft.com/office/powerpoint/2010/main" val="3616535207"/>
              </p:ext>
            </p:extLst>
          </p:nvPr>
        </p:nvGraphicFramePr>
        <p:xfrm>
          <a:off x="457200" y="304800"/>
          <a:ext cx="8229600" cy="185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Type of Plants</a:t>
                      </a:r>
                      <a:endParaRPr lang="en-US" dirty="0"/>
                    </a:p>
                  </a:txBody>
                  <a:tcPr/>
                </a:tc>
                <a:tc>
                  <a:txBody>
                    <a:bodyPr/>
                    <a:lstStyle/>
                    <a:p>
                      <a:r>
                        <a:rPr lang="en-US" dirty="0" smtClean="0"/>
                        <a:t>Vascular</a:t>
                      </a:r>
                      <a:r>
                        <a:rPr lang="en-US" baseline="0" dirty="0" smtClean="0"/>
                        <a:t> Tissue</a:t>
                      </a:r>
                      <a:endParaRPr lang="en-US" dirty="0"/>
                    </a:p>
                  </a:txBody>
                  <a:tcPr/>
                </a:tc>
                <a:tc>
                  <a:txBody>
                    <a:bodyPr/>
                    <a:lstStyle/>
                    <a:p>
                      <a:r>
                        <a:rPr lang="en-US" dirty="0" smtClean="0"/>
                        <a:t>Seeds</a:t>
                      </a:r>
                      <a:endParaRPr lang="en-US" dirty="0"/>
                    </a:p>
                  </a:txBody>
                  <a:tcPr/>
                </a:tc>
                <a:tc>
                  <a:txBody>
                    <a:bodyPr/>
                    <a:lstStyle/>
                    <a:p>
                      <a:r>
                        <a:rPr lang="en-US" dirty="0" smtClean="0"/>
                        <a:t>Flowers</a:t>
                      </a:r>
                      <a:endParaRPr lang="en-US" dirty="0"/>
                    </a:p>
                  </a:txBody>
                  <a:tcPr/>
                </a:tc>
                <a:extLst>
                  <a:ext uri="{0D108BD9-81ED-4DB2-BD59-A6C34878D82A}">
                    <a16:rowId xmlns:a16="http://schemas.microsoft.com/office/drawing/2014/main" val="10000"/>
                  </a:ext>
                </a:extLst>
              </a:tr>
              <a:tr h="370840">
                <a:tc>
                  <a:txBody>
                    <a:bodyPr/>
                    <a:lstStyle/>
                    <a:p>
                      <a:r>
                        <a:rPr lang="en-US" dirty="0" smtClean="0"/>
                        <a:t>Mosses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1"/>
                  </a:ext>
                </a:extLst>
              </a:tr>
              <a:tr h="370840">
                <a:tc>
                  <a:txBody>
                    <a:bodyPr/>
                    <a:lstStyle/>
                    <a:p>
                      <a:r>
                        <a:rPr lang="en-US" dirty="0" smtClean="0"/>
                        <a:t>Ferns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2"/>
                  </a:ext>
                </a:extLst>
              </a:tr>
              <a:tr h="370840">
                <a:tc>
                  <a:txBody>
                    <a:bodyPr/>
                    <a:lstStyle/>
                    <a:p>
                      <a:r>
                        <a:rPr lang="en-US" dirty="0" smtClean="0"/>
                        <a:t>Conifers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extLst>
                  <a:ext uri="{0D108BD9-81ED-4DB2-BD59-A6C34878D82A}">
                    <a16:rowId xmlns:a16="http://schemas.microsoft.com/office/drawing/2014/main" val="10003"/>
                  </a:ext>
                </a:extLst>
              </a:tr>
              <a:tr h="370840">
                <a:tc>
                  <a:txBody>
                    <a:bodyPr/>
                    <a:lstStyle/>
                    <a:p>
                      <a:r>
                        <a:rPr lang="en-US" dirty="0" smtClean="0"/>
                        <a:t>Flowering Plants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 </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8210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44" y="190500"/>
            <a:ext cx="7498080" cy="1143000"/>
          </a:xfrm>
        </p:spPr>
        <p:txBody>
          <a:bodyPr>
            <a:normAutofit fontScale="90000"/>
          </a:bodyPr>
          <a:lstStyle/>
          <a:p>
            <a:r>
              <a:rPr lang="en-US" dirty="0" smtClean="0"/>
              <a:t>Using Molecular Evidence. Comparing Amino Acid Sequences</a:t>
            </a:r>
            <a:endParaRPr lang="en-US" dirty="0"/>
          </a:p>
        </p:txBody>
      </p:sp>
      <p:sp>
        <p:nvSpPr>
          <p:cNvPr id="3" name="Content Placeholder 2"/>
          <p:cNvSpPr>
            <a:spLocks noGrp="1"/>
          </p:cNvSpPr>
          <p:nvPr>
            <p:ph idx="1"/>
          </p:nvPr>
        </p:nvSpPr>
        <p:spPr>
          <a:xfrm>
            <a:off x="533400" y="2077720"/>
            <a:ext cx="8400288" cy="3962400"/>
          </a:xfrm>
        </p:spPr>
        <p:txBody>
          <a:bodyPr>
            <a:normAutofit fontScale="85000" lnSpcReduction="10000"/>
          </a:bodyPr>
          <a:lstStyle/>
          <a:p>
            <a:pPr marL="0" marR="0">
              <a:spcBef>
                <a:spcPts val="0"/>
              </a:spcBef>
              <a:spcAft>
                <a:spcPts val="0"/>
              </a:spcAft>
            </a:pPr>
            <a:r>
              <a:rPr lang="en-US" dirty="0">
                <a:latin typeface="Tempus Sans ITC" panose="04020404030D07020202" pitchFamily="82" charset="0"/>
                <a:ea typeface="Times New Roman" panose="02020603050405020304" pitchFamily="18" charset="0"/>
              </a:rPr>
              <a:t>Sequence #1	Human DNA for Hemoglobin</a:t>
            </a:r>
            <a:endParaRPr lang="en-US" sz="2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Tempus Sans ITC" panose="04020404030D07020202" pitchFamily="82" charset="0"/>
                <a:ea typeface="Times New Roman" panose="02020603050405020304" pitchFamily="18" charset="0"/>
              </a:rPr>
              <a:t>A-G-G-C-A-T-A-A-A-C-C-A-A-C-C-G-A-T-T-A</a:t>
            </a:r>
            <a:endParaRPr lang="en-US" sz="2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800" dirty="0" smtClean="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smtClean="0">
                <a:latin typeface="Tempus Sans ITC" panose="04020404030D07020202" pitchFamily="82" charset="0"/>
                <a:ea typeface="Times New Roman" panose="02020603050405020304" pitchFamily="18" charset="0"/>
              </a:rPr>
              <a:t>Sequence </a:t>
            </a:r>
            <a:r>
              <a:rPr lang="en-US" dirty="0">
                <a:latin typeface="Tempus Sans ITC" panose="04020404030D07020202" pitchFamily="82" charset="0"/>
                <a:ea typeface="Times New Roman" panose="02020603050405020304" pitchFamily="18" charset="0"/>
              </a:rPr>
              <a:t>#2	Chimpanzee DNA for Hemoglobin</a:t>
            </a:r>
            <a:endParaRPr lang="en-US" sz="2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Tempus Sans ITC" panose="04020404030D07020202" pitchFamily="82" charset="0"/>
                <a:ea typeface="Times New Roman" panose="02020603050405020304" pitchFamily="18" charset="0"/>
              </a:rPr>
              <a:t>A-G-G-C-C-C-C-T-T-C-C-A-A-C-C-G-A-T-T-A</a:t>
            </a:r>
            <a:endParaRPr lang="en-US" sz="2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800" dirty="0" smtClean="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smtClean="0">
                <a:latin typeface="Tempus Sans ITC" panose="04020404030D07020202" pitchFamily="82" charset="0"/>
                <a:ea typeface="Times New Roman" panose="02020603050405020304" pitchFamily="18" charset="0"/>
              </a:rPr>
              <a:t>Sequence </a:t>
            </a:r>
            <a:r>
              <a:rPr lang="en-US" dirty="0">
                <a:latin typeface="Tempus Sans ITC" panose="04020404030D07020202" pitchFamily="82" charset="0"/>
                <a:ea typeface="Times New Roman" panose="02020603050405020304" pitchFamily="18" charset="0"/>
              </a:rPr>
              <a:t>#3	Gorilla DNA for Hemoglobin</a:t>
            </a:r>
            <a:endParaRPr lang="en-US" sz="28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Tempus Sans ITC" panose="04020404030D07020202" pitchFamily="82" charset="0"/>
                <a:ea typeface="Times New Roman" panose="02020603050405020304" pitchFamily="18" charset="0"/>
              </a:rPr>
              <a:t>A-G-G-C-C-C-C-T-T-C-C-A-A-C-C-A-G-G-C-C</a:t>
            </a:r>
            <a:endParaRPr lang="en-US" sz="2800" dirty="0">
              <a:latin typeface="Times New Roman" panose="02020603050405020304" pitchFamily="18" charset="0"/>
              <a:ea typeface="Times New Roman" panose="02020603050405020304" pitchFamily="18" charset="0"/>
            </a:endParaRPr>
          </a:p>
          <a:p>
            <a:endParaRPr lang="en-US" dirty="0"/>
          </a:p>
        </p:txBody>
      </p:sp>
      <p:sp>
        <p:nvSpPr>
          <p:cNvPr id="4" name="Oval 3"/>
          <p:cNvSpPr/>
          <p:nvPr/>
        </p:nvSpPr>
        <p:spPr>
          <a:xfrm>
            <a:off x="2362200" y="34493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34493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3200"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34493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6724" y="34493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9292"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51148" y="34493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51148"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53200"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00544"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81544"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213598" y="4516120"/>
            <a:ext cx="533400" cy="533400"/>
          </a:xfrm>
          <a:prstGeom prst="ellipse">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2046922988"/>
              </p:ext>
            </p:extLst>
          </p:nvPr>
        </p:nvGraphicFramePr>
        <p:xfrm>
          <a:off x="1524000" y="5298440"/>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Organism</a:t>
                      </a:r>
                      <a:endParaRPr lang="en-US" dirty="0"/>
                    </a:p>
                  </a:txBody>
                  <a:tcPr/>
                </a:tc>
                <a:tc>
                  <a:txBody>
                    <a:bodyPr/>
                    <a:lstStyle/>
                    <a:p>
                      <a:r>
                        <a:rPr lang="en-US" dirty="0" smtClean="0"/>
                        <a:t>Differences from human</a:t>
                      </a:r>
                      <a:endParaRPr lang="en-US" dirty="0"/>
                    </a:p>
                  </a:txBody>
                  <a:tcPr/>
                </a:tc>
                <a:extLst>
                  <a:ext uri="{0D108BD9-81ED-4DB2-BD59-A6C34878D82A}">
                    <a16:rowId xmlns:a16="http://schemas.microsoft.com/office/drawing/2014/main" val="10000"/>
                  </a:ext>
                </a:extLst>
              </a:tr>
              <a:tr h="370840">
                <a:tc>
                  <a:txBody>
                    <a:bodyPr/>
                    <a:lstStyle/>
                    <a:p>
                      <a:r>
                        <a:rPr lang="en-US" dirty="0" smtClean="0"/>
                        <a:t>Human</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Chimpanzee</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10002"/>
                  </a:ext>
                </a:extLst>
              </a:tr>
              <a:tr h="370840">
                <a:tc>
                  <a:txBody>
                    <a:bodyPr/>
                    <a:lstStyle/>
                    <a:p>
                      <a:r>
                        <a:rPr lang="en-US" dirty="0" smtClean="0"/>
                        <a:t>Gorilla</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10003"/>
                  </a:ext>
                </a:extLst>
              </a:tr>
            </a:tbl>
          </a:graphicData>
        </a:graphic>
      </p:graphicFrame>
      <p:sp>
        <p:nvSpPr>
          <p:cNvPr id="20" name="Rectangle 19"/>
          <p:cNvSpPr/>
          <p:nvPr/>
        </p:nvSpPr>
        <p:spPr>
          <a:xfrm>
            <a:off x="4590288" y="5698744"/>
            <a:ext cx="30083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90288" y="6069076"/>
            <a:ext cx="30083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90288" y="6436360"/>
            <a:ext cx="300837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6210" y="1431389"/>
            <a:ext cx="8868156" cy="646331"/>
          </a:xfrm>
          <a:prstGeom prst="rect">
            <a:avLst/>
          </a:prstGeom>
          <a:noFill/>
        </p:spPr>
        <p:txBody>
          <a:bodyPr wrap="square" rtlCol="0">
            <a:spAutoFit/>
          </a:bodyPr>
          <a:lstStyle/>
          <a:p>
            <a:r>
              <a:rPr lang="en-US" dirty="0" smtClean="0"/>
              <a:t>Circle all the differences between the human and primate amino acid sequences.  Develop a cladogram based upon the evidence.</a:t>
            </a:r>
            <a:endParaRPr lang="en-US" dirty="0"/>
          </a:p>
        </p:txBody>
      </p:sp>
    </p:spTree>
    <p:extLst>
      <p:ext uri="{BB962C8B-B14F-4D97-AF65-F5344CB8AC3E}">
        <p14:creationId xmlns:p14="http://schemas.microsoft.com/office/powerpoint/2010/main" val="11703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Cladogram Construction</a:t>
            </a:r>
            <a:endParaRPr lang="en-US" dirty="0"/>
          </a:p>
        </p:txBody>
      </p:sp>
      <p:sp>
        <p:nvSpPr>
          <p:cNvPr id="3" name="Content Placeholder 2"/>
          <p:cNvSpPr>
            <a:spLocks noGrp="1"/>
          </p:cNvSpPr>
          <p:nvPr>
            <p:ph idx="1"/>
          </p:nvPr>
        </p:nvSpPr>
        <p:spPr/>
        <p:txBody>
          <a:bodyPr/>
          <a:lstStyle/>
          <a:p>
            <a:r>
              <a:rPr lang="en-US" dirty="0" smtClean="0"/>
              <a:t>Following the directions on the handout, construct cladogram for the 2 examples. </a:t>
            </a:r>
          </a:p>
          <a:p>
            <a:r>
              <a:rPr lang="en-US" dirty="0" smtClean="0"/>
              <a:t>Answer the analysis questions.</a:t>
            </a:r>
          </a:p>
          <a:p>
            <a:endParaRPr lang="en-US" dirty="0"/>
          </a:p>
          <a:p>
            <a:r>
              <a:rPr lang="en-US" dirty="0" smtClean="0"/>
              <a:t>Take </a:t>
            </a:r>
            <a:r>
              <a:rPr lang="en-US" dirty="0"/>
              <a:t>5</a:t>
            </a:r>
            <a:r>
              <a:rPr lang="en-US" dirty="0" smtClean="0"/>
              <a:t> minutes then we’ll take a look at what you come up with for the </a:t>
            </a:r>
            <a:r>
              <a:rPr lang="en-US" b="1" dirty="0" smtClean="0"/>
              <a:t>1</a:t>
            </a:r>
            <a:r>
              <a:rPr lang="en-US" b="1" baseline="30000" dirty="0" smtClean="0"/>
              <a:t>st</a:t>
            </a:r>
            <a:r>
              <a:rPr lang="en-US" b="1" dirty="0" smtClean="0"/>
              <a:t> example. </a:t>
            </a:r>
          </a:p>
        </p:txBody>
      </p:sp>
    </p:spTree>
    <p:extLst>
      <p:ext uri="{BB962C8B-B14F-4D97-AF65-F5344CB8AC3E}">
        <p14:creationId xmlns:p14="http://schemas.microsoft.com/office/powerpoint/2010/main" val="1219052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Practice Problem</a:t>
            </a:r>
            <a:endParaRPr lang="en-US" dirty="0"/>
          </a:p>
        </p:txBody>
      </p:sp>
      <p:cxnSp>
        <p:nvCxnSpPr>
          <p:cNvPr id="5" name="Straight Connector 4"/>
          <p:cNvCxnSpPr/>
          <p:nvPr/>
        </p:nvCxnSpPr>
        <p:spPr>
          <a:xfrm flipV="1">
            <a:off x="2045571" y="3982631"/>
            <a:ext cx="5715000" cy="2133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2045571" y="5244363"/>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856647" y="4555021"/>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692538" y="3874532"/>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59771" y="4905895"/>
            <a:ext cx="821059" cy="369332"/>
          </a:xfrm>
          <a:prstGeom prst="rect">
            <a:avLst/>
          </a:prstGeom>
          <a:noFill/>
        </p:spPr>
        <p:txBody>
          <a:bodyPr wrap="none" rtlCol="0">
            <a:spAutoFit/>
          </a:bodyPr>
          <a:lstStyle/>
          <a:p>
            <a:r>
              <a:rPr lang="en-US" dirty="0" smtClean="0"/>
              <a:t>TUNA</a:t>
            </a:r>
            <a:endParaRPr lang="en-US" dirty="0"/>
          </a:p>
        </p:txBody>
      </p:sp>
      <p:cxnSp>
        <p:nvCxnSpPr>
          <p:cNvPr id="12" name="Straight Connector 11"/>
          <p:cNvCxnSpPr/>
          <p:nvPr/>
        </p:nvCxnSpPr>
        <p:spPr>
          <a:xfrm>
            <a:off x="3395905" y="5620931"/>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04094" y="5849531"/>
            <a:ext cx="870751" cy="369332"/>
          </a:xfrm>
          <a:prstGeom prst="rect">
            <a:avLst/>
          </a:prstGeom>
          <a:noFill/>
        </p:spPr>
        <p:txBody>
          <a:bodyPr wrap="none" rtlCol="0">
            <a:spAutoFit/>
          </a:bodyPr>
          <a:lstStyle/>
          <a:p>
            <a:r>
              <a:rPr lang="en-US" dirty="0" smtClean="0"/>
              <a:t>4 LEGS</a:t>
            </a:r>
            <a:endParaRPr lang="en-US" dirty="0"/>
          </a:p>
        </p:txBody>
      </p:sp>
      <p:sp>
        <p:nvSpPr>
          <p:cNvPr id="17" name="TextBox 16"/>
          <p:cNvSpPr txBox="1"/>
          <p:nvPr/>
        </p:nvSpPr>
        <p:spPr>
          <a:xfrm>
            <a:off x="3325949" y="4211231"/>
            <a:ext cx="781561" cy="369332"/>
          </a:xfrm>
          <a:prstGeom prst="rect">
            <a:avLst/>
          </a:prstGeom>
          <a:noFill/>
        </p:spPr>
        <p:txBody>
          <a:bodyPr wrap="none" rtlCol="0">
            <a:spAutoFit/>
          </a:bodyPr>
          <a:lstStyle/>
          <a:p>
            <a:r>
              <a:rPr lang="en-US" dirty="0" smtClean="0"/>
              <a:t>FROG</a:t>
            </a:r>
            <a:endParaRPr lang="en-US" dirty="0"/>
          </a:p>
        </p:txBody>
      </p:sp>
      <p:cxnSp>
        <p:nvCxnSpPr>
          <p:cNvPr id="18" name="Straight Connector 17"/>
          <p:cNvCxnSpPr/>
          <p:nvPr/>
        </p:nvCxnSpPr>
        <p:spPr>
          <a:xfrm>
            <a:off x="5228901" y="4944656"/>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44821" y="5173256"/>
            <a:ext cx="1814343" cy="369332"/>
          </a:xfrm>
          <a:prstGeom prst="rect">
            <a:avLst/>
          </a:prstGeom>
          <a:noFill/>
        </p:spPr>
        <p:txBody>
          <a:bodyPr wrap="none" rtlCol="0">
            <a:spAutoFit/>
          </a:bodyPr>
          <a:lstStyle/>
          <a:p>
            <a:r>
              <a:rPr lang="en-US" dirty="0" smtClean="0"/>
              <a:t>AMNIOTIC EGG</a:t>
            </a:r>
            <a:endParaRPr lang="en-US" dirty="0"/>
          </a:p>
        </p:txBody>
      </p:sp>
      <p:sp>
        <p:nvSpPr>
          <p:cNvPr id="23" name="TextBox 22"/>
          <p:cNvSpPr txBox="1"/>
          <p:nvPr/>
        </p:nvSpPr>
        <p:spPr>
          <a:xfrm>
            <a:off x="5266121" y="3505200"/>
            <a:ext cx="971741" cy="369332"/>
          </a:xfrm>
          <a:prstGeom prst="rect">
            <a:avLst/>
          </a:prstGeom>
          <a:noFill/>
        </p:spPr>
        <p:txBody>
          <a:bodyPr wrap="none" rtlCol="0">
            <a:spAutoFit/>
          </a:bodyPr>
          <a:lstStyle/>
          <a:p>
            <a:r>
              <a:rPr lang="en-US" dirty="0" smtClean="0"/>
              <a:t>LIZARD</a:t>
            </a:r>
            <a:endParaRPr lang="en-US" dirty="0"/>
          </a:p>
        </p:txBody>
      </p:sp>
      <p:cxnSp>
        <p:nvCxnSpPr>
          <p:cNvPr id="24" name="Straight Connector 23"/>
          <p:cNvCxnSpPr/>
          <p:nvPr/>
        </p:nvCxnSpPr>
        <p:spPr>
          <a:xfrm>
            <a:off x="7173101" y="4224679"/>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21081" y="4420490"/>
            <a:ext cx="704039" cy="369332"/>
          </a:xfrm>
          <a:prstGeom prst="rect">
            <a:avLst/>
          </a:prstGeom>
          <a:noFill/>
        </p:spPr>
        <p:txBody>
          <a:bodyPr wrap="none" rtlCol="0">
            <a:spAutoFit/>
          </a:bodyPr>
          <a:lstStyle/>
          <a:p>
            <a:r>
              <a:rPr lang="en-US" dirty="0" smtClean="0"/>
              <a:t>HAIR</a:t>
            </a:r>
            <a:endParaRPr lang="en-US" dirty="0"/>
          </a:p>
        </p:txBody>
      </p:sp>
      <p:sp>
        <p:nvSpPr>
          <p:cNvPr id="26" name="TextBox 25"/>
          <p:cNvSpPr txBox="1"/>
          <p:nvPr/>
        </p:nvSpPr>
        <p:spPr>
          <a:xfrm>
            <a:off x="7525120" y="3613299"/>
            <a:ext cx="624210" cy="369332"/>
          </a:xfrm>
          <a:prstGeom prst="rect">
            <a:avLst/>
          </a:prstGeom>
          <a:noFill/>
        </p:spPr>
        <p:txBody>
          <a:bodyPr wrap="none" rtlCol="0">
            <a:spAutoFit/>
          </a:bodyPr>
          <a:lstStyle/>
          <a:p>
            <a:r>
              <a:rPr lang="en-US" dirty="0" smtClean="0"/>
              <a:t>CAT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53921149"/>
              </p:ext>
            </p:extLst>
          </p:nvPr>
        </p:nvGraphicFramePr>
        <p:xfrm>
          <a:off x="1080926" y="1371600"/>
          <a:ext cx="7644290" cy="1892808"/>
        </p:xfrm>
        <a:graphic>
          <a:graphicData uri="http://schemas.openxmlformats.org/drawingml/2006/table">
            <a:tbl>
              <a:tblPr firstRow="1" firstCol="1" bandRow="1">
                <a:tableStyleId>{5C22544A-7EE6-4342-B048-85BDC9FD1C3A}</a:tableStyleId>
              </a:tblPr>
              <a:tblGrid>
                <a:gridCol w="1910713">
                  <a:extLst>
                    <a:ext uri="{9D8B030D-6E8A-4147-A177-3AD203B41FA5}">
                      <a16:colId xmlns:a16="http://schemas.microsoft.com/office/drawing/2014/main" val="20000"/>
                    </a:ext>
                  </a:extLst>
                </a:gridCol>
                <a:gridCol w="1911432">
                  <a:extLst>
                    <a:ext uri="{9D8B030D-6E8A-4147-A177-3AD203B41FA5}">
                      <a16:colId xmlns:a16="http://schemas.microsoft.com/office/drawing/2014/main" val="20001"/>
                    </a:ext>
                  </a:extLst>
                </a:gridCol>
                <a:gridCol w="1910713">
                  <a:extLst>
                    <a:ext uri="{9D8B030D-6E8A-4147-A177-3AD203B41FA5}">
                      <a16:colId xmlns:a16="http://schemas.microsoft.com/office/drawing/2014/main" val="20002"/>
                    </a:ext>
                  </a:extLst>
                </a:gridCol>
                <a:gridCol w="1911432">
                  <a:extLst>
                    <a:ext uri="{9D8B030D-6E8A-4147-A177-3AD203B41FA5}">
                      <a16:colId xmlns:a16="http://schemas.microsoft.com/office/drawing/2014/main" val="20003"/>
                    </a:ext>
                  </a:extLst>
                </a:gridCol>
              </a:tblGrid>
              <a:tr h="0">
                <a:tc>
                  <a:txBody>
                    <a:bodyPr/>
                    <a:lstStyle/>
                    <a:p>
                      <a:pPr marL="0" marR="0">
                        <a:lnSpc>
                          <a:spcPct val="115000"/>
                        </a:lnSpc>
                        <a:spcBef>
                          <a:spcPts val="0"/>
                        </a:spcBef>
                        <a:spcAft>
                          <a:spcPts val="0"/>
                        </a:spcAft>
                      </a:pPr>
                      <a:r>
                        <a:rPr lang="en-US" sz="18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Four legs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Amniotic egg</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Hair</a:t>
                      </a:r>
                      <a:endParaRPr lang="en-US" sz="1600">
                        <a:effectLst/>
                      </a:endParaRPr>
                    </a:p>
                    <a:p>
                      <a:pPr marL="0" marR="0">
                        <a:lnSpc>
                          <a:spcPct val="115000"/>
                        </a:lnSpc>
                        <a:spcBef>
                          <a:spcPts val="0"/>
                        </a:spcBef>
                        <a:spcAft>
                          <a:spcPts val="0"/>
                        </a:spcAft>
                      </a:pPr>
                      <a:r>
                        <a:rPr lang="en-US" sz="1800">
                          <a:effectLst/>
                        </a:rPr>
                        <a:t>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800">
                          <a:effectLst/>
                        </a:rPr>
                        <a:t>Tuna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800">
                          <a:effectLst/>
                        </a:rPr>
                        <a:t>Frog</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yes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800">
                          <a:effectLst/>
                        </a:rPr>
                        <a:t>Lizard</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yes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yes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no</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800">
                          <a:effectLst/>
                        </a:rPr>
                        <a:t>Cat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yes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yes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yes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cxnSp>
        <p:nvCxnSpPr>
          <p:cNvPr id="20" name="Straight Connector 19"/>
          <p:cNvCxnSpPr/>
          <p:nvPr/>
        </p:nvCxnSpPr>
        <p:spPr>
          <a:xfrm flipH="1">
            <a:off x="2763357" y="21336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105400" y="1524000"/>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63355" y="28194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200400" y="1511105"/>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763354" y="2500532"/>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010400" y="1504071"/>
            <a:ext cx="1"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763357" y="31242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9" grpId="0"/>
      <p:bldP spid="23" grpId="0"/>
      <p:bldP spid="25"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235505"/>
              </p:ext>
            </p:extLst>
          </p:nvPr>
        </p:nvGraphicFramePr>
        <p:xfrm>
          <a:off x="228600" y="1566863"/>
          <a:ext cx="8382000" cy="4129681"/>
        </p:xfrm>
        <a:graphic>
          <a:graphicData uri="http://schemas.openxmlformats.org/drawingml/2006/table">
            <a:tbl>
              <a:tblPr firstRow="1" bandRow="1">
                <a:tableStyleId>{5C22544A-7EE6-4342-B048-85BDC9FD1C3A}</a:tableStyleId>
              </a:tblPr>
              <a:tblGrid>
                <a:gridCol w="1376177">
                  <a:extLst>
                    <a:ext uri="{9D8B030D-6E8A-4147-A177-3AD203B41FA5}">
                      <a16:colId xmlns:a16="http://schemas.microsoft.com/office/drawing/2014/main" val="20000"/>
                    </a:ext>
                  </a:extLst>
                </a:gridCol>
                <a:gridCol w="1417823">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gridCol w="1397000">
                  <a:extLst>
                    <a:ext uri="{9D8B030D-6E8A-4147-A177-3AD203B41FA5}">
                      <a16:colId xmlns:a16="http://schemas.microsoft.com/office/drawing/2014/main" val="20005"/>
                    </a:ext>
                  </a:extLst>
                </a:gridCol>
              </a:tblGrid>
              <a:tr h="566737">
                <a:tc>
                  <a:txBody>
                    <a:bodyPr/>
                    <a:lstStyle/>
                    <a:p>
                      <a:r>
                        <a:rPr lang="en-US" sz="2000" b="1" dirty="0" smtClean="0"/>
                        <a:t>Taxon</a:t>
                      </a:r>
                      <a:endParaRPr lang="en-US" sz="2000" b="1" dirty="0"/>
                    </a:p>
                  </a:txBody>
                  <a:tcPr marL="91433" marR="91433" marT="45725" marB="45725"/>
                </a:tc>
                <a:tc gridSpan="5">
                  <a:txBody>
                    <a:bodyPr/>
                    <a:lstStyle/>
                    <a:p>
                      <a:pPr algn="ctr"/>
                      <a:r>
                        <a:rPr lang="en-US" sz="2000" b="1" dirty="0" smtClean="0"/>
                        <a:t>Trait</a:t>
                      </a:r>
                      <a:endParaRPr lang="en-US" sz="2000" b="1" dirty="0"/>
                    </a:p>
                  </a:txBody>
                  <a:tcPr marL="91433" marR="91433" marT="45725" marB="45725"/>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2000" b="1" dirty="0"/>
                    </a:p>
                  </a:txBody>
                  <a:tcPr marL="91433" marR="91433" marT="45725" marB="45725"/>
                </a:tc>
                <a:extLst>
                  <a:ext uri="{0D108BD9-81ED-4DB2-BD59-A6C34878D82A}">
                    <a16:rowId xmlns:a16="http://schemas.microsoft.com/office/drawing/2014/main" val="10000"/>
                  </a:ext>
                </a:extLst>
              </a:tr>
              <a:tr h="508992">
                <a:tc>
                  <a:txBody>
                    <a:bodyPr/>
                    <a:lstStyle/>
                    <a:p>
                      <a:endParaRPr lang="en-US" sz="2000" b="1" dirty="0" smtClean="0"/>
                    </a:p>
                  </a:txBody>
                  <a:tcPr marL="91433" marR="91433" marT="45725" marB="45725"/>
                </a:tc>
                <a:tc>
                  <a:txBody>
                    <a:bodyPr/>
                    <a:lstStyle/>
                    <a:p>
                      <a:pPr algn="ctr"/>
                      <a:r>
                        <a:rPr lang="en-US" sz="2000" b="1" dirty="0" smtClean="0"/>
                        <a:t>Jaw</a:t>
                      </a:r>
                      <a:endParaRPr lang="en-US" sz="2000" b="1" dirty="0"/>
                    </a:p>
                  </a:txBody>
                  <a:tcPr marL="91433" marR="91433" marT="45725" marB="45725"/>
                </a:tc>
                <a:tc>
                  <a:txBody>
                    <a:bodyPr/>
                    <a:lstStyle/>
                    <a:p>
                      <a:pPr algn="ctr"/>
                      <a:r>
                        <a:rPr lang="en-US" sz="2000" b="1" dirty="0" smtClean="0"/>
                        <a:t>Limbs</a:t>
                      </a:r>
                      <a:endParaRPr lang="en-US" sz="2000" b="1" dirty="0"/>
                    </a:p>
                  </a:txBody>
                  <a:tcPr marL="91433" marR="91433" marT="45725" marB="45725"/>
                </a:tc>
                <a:tc>
                  <a:txBody>
                    <a:bodyPr/>
                    <a:lstStyle/>
                    <a:p>
                      <a:pPr algn="ctr"/>
                      <a:r>
                        <a:rPr lang="en-US" sz="2000" b="1" dirty="0" smtClean="0"/>
                        <a:t>Hair</a:t>
                      </a:r>
                      <a:endParaRPr lang="en-US" sz="2000" b="1" dirty="0"/>
                    </a:p>
                  </a:txBody>
                  <a:tcPr marL="91433" marR="91433" marT="45725" marB="45725"/>
                </a:tc>
                <a:tc>
                  <a:txBody>
                    <a:bodyPr/>
                    <a:lstStyle/>
                    <a:p>
                      <a:pPr algn="ctr"/>
                      <a:r>
                        <a:rPr lang="en-US" sz="2000" b="1" dirty="0" smtClean="0"/>
                        <a:t>Lung</a:t>
                      </a:r>
                      <a:endParaRPr lang="en-US" sz="2000" b="1" dirty="0"/>
                    </a:p>
                  </a:txBody>
                  <a:tcPr marL="91433" marR="91433" marT="45725" marB="45725"/>
                </a:tc>
                <a:tc>
                  <a:txBody>
                    <a:bodyPr/>
                    <a:lstStyle/>
                    <a:p>
                      <a:pPr algn="ctr"/>
                      <a:r>
                        <a:rPr lang="en-US" sz="2000" b="1" dirty="0" smtClean="0"/>
                        <a:t>Hair</a:t>
                      </a:r>
                      <a:r>
                        <a:rPr lang="en-US" sz="2000" b="1" baseline="0" dirty="0" smtClean="0"/>
                        <a:t> Loss</a:t>
                      </a:r>
                      <a:endParaRPr lang="en-US" sz="2000" b="1" dirty="0"/>
                    </a:p>
                  </a:txBody>
                  <a:tcPr marL="91433" marR="91433" marT="45725" marB="45725"/>
                </a:tc>
                <a:extLst>
                  <a:ext uri="{0D108BD9-81ED-4DB2-BD59-A6C34878D82A}">
                    <a16:rowId xmlns:a16="http://schemas.microsoft.com/office/drawing/2014/main" val="10001"/>
                  </a:ext>
                </a:extLst>
              </a:tr>
              <a:tr h="508992">
                <a:tc>
                  <a:txBody>
                    <a:bodyPr/>
                    <a:lstStyle/>
                    <a:p>
                      <a:r>
                        <a:rPr lang="en-US" sz="2000" b="1" dirty="0" smtClean="0"/>
                        <a:t>Lamprey</a:t>
                      </a:r>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extLst>
                  <a:ext uri="{0D108BD9-81ED-4DB2-BD59-A6C34878D82A}">
                    <a16:rowId xmlns:a16="http://schemas.microsoft.com/office/drawing/2014/main" val="10002"/>
                  </a:ext>
                </a:extLst>
              </a:tr>
              <a:tr h="508992">
                <a:tc>
                  <a:txBody>
                    <a:bodyPr/>
                    <a:lstStyle/>
                    <a:p>
                      <a:r>
                        <a:rPr lang="en-US" sz="2000" b="1" dirty="0" smtClean="0"/>
                        <a:t>Trout </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r>
                        <a:rPr lang="en-US" sz="2000" b="1" baseline="0" dirty="0" smtClean="0"/>
                        <a:t> </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extLst>
                  <a:ext uri="{0D108BD9-81ED-4DB2-BD59-A6C34878D82A}">
                    <a16:rowId xmlns:a16="http://schemas.microsoft.com/office/drawing/2014/main" val="10003"/>
                  </a:ext>
                </a:extLst>
              </a:tr>
              <a:tr h="508992">
                <a:tc>
                  <a:txBody>
                    <a:bodyPr/>
                    <a:lstStyle/>
                    <a:p>
                      <a:r>
                        <a:rPr lang="en-US" sz="2000" b="1" dirty="0" smtClean="0"/>
                        <a:t>Cat </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extLst>
                  <a:ext uri="{0D108BD9-81ED-4DB2-BD59-A6C34878D82A}">
                    <a16:rowId xmlns:a16="http://schemas.microsoft.com/office/drawing/2014/main" val="10004"/>
                  </a:ext>
                </a:extLst>
              </a:tr>
              <a:tr h="508992">
                <a:tc>
                  <a:txBody>
                    <a:bodyPr/>
                    <a:lstStyle/>
                    <a:p>
                      <a:r>
                        <a:rPr lang="en-US" sz="2000" b="1" dirty="0" smtClean="0"/>
                        <a:t>Gorilla </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extLst>
                  <a:ext uri="{0D108BD9-81ED-4DB2-BD59-A6C34878D82A}">
                    <a16:rowId xmlns:a16="http://schemas.microsoft.com/office/drawing/2014/main" val="10005"/>
                  </a:ext>
                </a:extLst>
              </a:tr>
              <a:tr h="508992">
                <a:tc>
                  <a:txBody>
                    <a:bodyPr/>
                    <a:lstStyle/>
                    <a:p>
                      <a:r>
                        <a:rPr lang="en-US" sz="2000" b="1" dirty="0" smtClean="0"/>
                        <a:t>Lungfish</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extLst>
                  <a:ext uri="{0D108BD9-81ED-4DB2-BD59-A6C34878D82A}">
                    <a16:rowId xmlns:a16="http://schemas.microsoft.com/office/drawing/2014/main" val="10006"/>
                  </a:ext>
                </a:extLst>
              </a:tr>
              <a:tr h="508992">
                <a:tc>
                  <a:txBody>
                    <a:bodyPr/>
                    <a:lstStyle/>
                    <a:p>
                      <a:r>
                        <a:rPr lang="en-US" sz="2000" b="1" dirty="0" smtClean="0"/>
                        <a:t>Lizard</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endParaRPr lang="en-US" sz="2000" b="1" dirty="0"/>
                    </a:p>
                  </a:txBody>
                  <a:tcPr marL="91433" marR="91433" marT="45725" marB="45725"/>
                </a:tc>
                <a:tc>
                  <a:txBody>
                    <a:bodyPr/>
                    <a:lstStyle/>
                    <a:p>
                      <a:pPr algn="ctr"/>
                      <a:r>
                        <a:rPr lang="en-US" sz="2000" b="1" dirty="0" smtClean="0"/>
                        <a:t>Yes</a:t>
                      </a:r>
                      <a:endParaRPr lang="en-US" sz="2000" b="1" dirty="0"/>
                    </a:p>
                  </a:txBody>
                  <a:tcPr marL="91433" marR="91433" marT="45725" marB="45725"/>
                </a:tc>
                <a:tc>
                  <a:txBody>
                    <a:bodyPr/>
                    <a:lstStyle/>
                    <a:p>
                      <a:pPr algn="ctr"/>
                      <a:r>
                        <a:rPr lang="en-US" sz="2000" b="1" dirty="0" smtClean="0"/>
                        <a:t>No</a:t>
                      </a:r>
                      <a:r>
                        <a:rPr lang="en-US" sz="2000" b="1" baseline="0" dirty="0" smtClean="0"/>
                        <a:t> </a:t>
                      </a:r>
                      <a:r>
                        <a:rPr lang="en-US" sz="2000" b="1" dirty="0" smtClean="0"/>
                        <a:t> </a:t>
                      </a:r>
                      <a:endParaRPr lang="en-US" sz="2000" b="1" dirty="0"/>
                    </a:p>
                  </a:txBody>
                  <a:tcPr marL="91433" marR="91433" marT="45725" marB="45725"/>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normAutofit fontScale="90000"/>
          </a:bodyPr>
          <a:lstStyle/>
          <a:p>
            <a:r>
              <a:rPr lang="en-US" kern="0" dirty="0">
                <a:solidFill>
                  <a:srgbClr val="292929"/>
                </a:solidFill>
                <a:latin typeface="Arial"/>
                <a:cs typeface="+mn-cs"/>
              </a:rPr>
              <a:t>Construct a Cladogram of the following organisms.</a:t>
            </a:r>
            <a:br>
              <a:rPr lang="en-US" kern="0" dirty="0">
                <a:solidFill>
                  <a:srgbClr val="292929"/>
                </a:solidFill>
                <a:latin typeface="Arial"/>
                <a:cs typeface="+mn-cs"/>
              </a:rPr>
            </a:br>
            <a:endParaRPr lang="en-US" dirty="0"/>
          </a:p>
        </p:txBody>
      </p:sp>
    </p:spTree>
    <p:extLst>
      <p:ext uri="{BB962C8B-B14F-4D97-AF65-F5344CB8AC3E}">
        <p14:creationId xmlns:p14="http://schemas.microsoft.com/office/powerpoint/2010/main" val="1409520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36497" cy="1143000"/>
          </a:xfrm>
        </p:spPr>
        <p:txBody>
          <a:bodyPr/>
          <a:lstStyle/>
          <a:p>
            <a:r>
              <a:rPr lang="en-US" dirty="0" smtClean="0"/>
              <a:t>Cladogram </a:t>
            </a:r>
            <a:endParaRPr lang="en-US" dirty="0"/>
          </a:p>
        </p:txBody>
      </p:sp>
      <p:sp>
        <p:nvSpPr>
          <p:cNvPr id="3" name="Content Placeholder 2"/>
          <p:cNvSpPr>
            <a:spLocks noGrp="1"/>
          </p:cNvSpPr>
          <p:nvPr>
            <p:ph idx="1"/>
          </p:nvPr>
        </p:nvSpPr>
        <p:spPr/>
        <p:txBody>
          <a:bodyPr/>
          <a:lstStyle/>
          <a:p>
            <a:r>
              <a:rPr lang="en-US" dirty="0" smtClean="0"/>
              <a:t>Conclusions</a:t>
            </a:r>
          </a:p>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971427304"/>
              </p:ext>
            </p:extLst>
          </p:nvPr>
        </p:nvGraphicFramePr>
        <p:xfrm>
          <a:off x="3777265" y="533400"/>
          <a:ext cx="5345180" cy="2438400"/>
        </p:xfrm>
        <a:graphic>
          <a:graphicData uri="http://schemas.openxmlformats.org/drawingml/2006/table">
            <a:tbl>
              <a:tblPr firstRow="1" bandRow="1">
                <a:tableStyleId>{5C22544A-7EE6-4342-B048-85BDC9FD1C3A}</a:tableStyleId>
              </a:tblPr>
              <a:tblGrid>
                <a:gridCol w="877586">
                  <a:extLst>
                    <a:ext uri="{9D8B030D-6E8A-4147-A177-3AD203B41FA5}">
                      <a16:colId xmlns:a16="http://schemas.microsoft.com/office/drawing/2014/main" val="20000"/>
                    </a:ext>
                  </a:extLst>
                </a:gridCol>
                <a:gridCol w="904142">
                  <a:extLst>
                    <a:ext uri="{9D8B030D-6E8A-4147-A177-3AD203B41FA5}">
                      <a16:colId xmlns:a16="http://schemas.microsoft.com/office/drawing/2014/main" val="20001"/>
                    </a:ext>
                  </a:extLst>
                </a:gridCol>
                <a:gridCol w="890863">
                  <a:extLst>
                    <a:ext uri="{9D8B030D-6E8A-4147-A177-3AD203B41FA5}">
                      <a16:colId xmlns:a16="http://schemas.microsoft.com/office/drawing/2014/main" val="20002"/>
                    </a:ext>
                  </a:extLst>
                </a:gridCol>
                <a:gridCol w="890863">
                  <a:extLst>
                    <a:ext uri="{9D8B030D-6E8A-4147-A177-3AD203B41FA5}">
                      <a16:colId xmlns:a16="http://schemas.microsoft.com/office/drawing/2014/main" val="20003"/>
                    </a:ext>
                  </a:extLst>
                </a:gridCol>
                <a:gridCol w="890863">
                  <a:extLst>
                    <a:ext uri="{9D8B030D-6E8A-4147-A177-3AD203B41FA5}">
                      <a16:colId xmlns:a16="http://schemas.microsoft.com/office/drawing/2014/main" val="20004"/>
                    </a:ext>
                  </a:extLst>
                </a:gridCol>
                <a:gridCol w="890863">
                  <a:extLst>
                    <a:ext uri="{9D8B030D-6E8A-4147-A177-3AD203B41FA5}">
                      <a16:colId xmlns:a16="http://schemas.microsoft.com/office/drawing/2014/main" val="20005"/>
                    </a:ext>
                  </a:extLst>
                </a:gridCol>
              </a:tblGrid>
              <a:tr h="212902">
                <a:tc>
                  <a:txBody>
                    <a:bodyPr/>
                    <a:lstStyle/>
                    <a:p>
                      <a:r>
                        <a:rPr lang="en-US" sz="1400" dirty="0" smtClean="0"/>
                        <a:t>Taxon</a:t>
                      </a:r>
                      <a:endParaRPr lang="en-US" sz="1400" dirty="0"/>
                    </a:p>
                  </a:txBody>
                  <a:tcPr/>
                </a:tc>
                <a:tc gridSpan="5">
                  <a:txBody>
                    <a:bodyPr/>
                    <a:lstStyle/>
                    <a:p>
                      <a:pPr algn="ctr"/>
                      <a:r>
                        <a:rPr lang="en-US" sz="1400" dirty="0" smtClean="0"/>
                        <a:t>Trait</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p>
                  </a:txBody>
                  <a:tcPr/>
                </a:tc>
                <a:extLst>
                  <a:ext uri="{0D108BD9-81ED-4DB2-BD59-A6C34878D82A}">
                    <a16:rowId xmlns:a16="http://schemas.microsoft.com/office/drawing/2014/main" val="10000"/>
                  </a:ext>
                </a:extLst>
              </a:tr>
              <a:tr h="212902">
                <a:tc>
                  <a:txBody>
                    <a:bodyPr/>
                    <a:lstStyle/>
                    <a:p>
                      <a:endParaRPr lang="en-US" sz="1400" dirty="0" smtClean="0"/>
                    </a:p>
                  </a:txBody>
                  <a:tcPr/>
                </a:tc>
                <a:tc>
                  <a:txBody>
                    <a:bodyPr/>
                    <a:lstStyle/>
                    <a:p>
                      <a:pPr algn="ctr"/>
                      <a:r>
                        <a:rPr lang="en-US" sz="1400" dirty="0" smtClean="0"/>
                        <a:t>Jaw</a:t>
                      </a:r>
                      <a:endParaRPr lang="en-US" sz="1400" dirty="0"/>
                    </a:p>
                  </a:txBody>
                  <a:tcPr/>
                </a:tc>
                <a:tc>
                  <a:txBody>
                    <a:bodyPr/>
                    <a:lstStyle/>
                    <a:p>
                      <a:pPr algn="ctr"/>
                      <a:r>
                        <a:rPr lang="en-US" sz="1400" dirty="0" smtClean="0"/>
                        <a:t>Limbs</a:t>
                      </a:r>
                      <a:endParaRPr lang="en-US" sz="1400" dirty="0"/>
                    </a:p>
                  </a:txBody>
                  <a:tcPr/>
                </a:tc>
                <a:tc>
                  <a:txBody>
                    <a:bodyPr/>
                    <a:lstStyle/>
                    <a:p>
                      <a:pPr algn="ctr"/>
                      <a:r>
                        <a:rPr lang="en-US" sz="1400" dirty="0" smtClean="0"/>
                        <a:t>Hair</a:t>
                      </a:r>
                      <a:endParaRPr lang="en-US" sz="1400" dirty="0"/>
                    </a:p>
                  </a:txBody>
                  <a:tcPr/>
                </a:tc>
                <a:tc>
                  <a:txBody>
                    <a:bodyPr/>
                    <a:lstStyle/>
                    <a:p>
                      <a:pPr algn="ctr"/>
                      <a:r>
                        <a:rPr lang="en-US" sz="1400" dirty="0" smtClean="0"/>
                        <a:t>Lung</a:t>
                      </a:r>
                      <a:endParaRPr lang="en-US" sz="1400" dirty="0"/>
                    </a:p>
                  </a:txBody>
                  <a:tcPr/>
                </a:tc>
                <a:tc>
                  <a:txBody>
                    <a:bodyPr/>
                    <a:lstStyle/>
                    <a:p>
                      <a:pPr algn="ctr"/>
                      <a:r>
                        <a:rPr lang="en-US" sz="1400" dirty="0" smtClean="0"/>
                        <a:t>Tail Loss</a:t>
                      </a:r>
                      <a:endParaRPr lang="en-US" sz="1400" dirty="0"/>
                    </a:p>
                  </a:txBody>
                  <a:tcPr/>
                </a:tc>
                <a:extLst>
                  <a:ext uri="{0D108BD9-81ED-4DB2-BD59-A6C34878D82A}">
                    <a16:rowId xmlns:a16="http://schemas.microsoft.com/office/drawing/2014/main" val="10001"/>
                  </a:ext>
                </a:extLst>
              </a:tr>
              <a:tr h="212902">
                <a:tc>
                  <a:txBody>
                    <a:bodyPr/>
                    <a:lstStyle/>
                    <a:p>
                      <a:r>
                        <a:rPr lang="en-US" sz="1400" dirty="0" smtClean="0"/>
                        <a:t>Lamprey</a:t>
                      </a:r>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extLst>
                  <a:ext uri="{0D108BD9-81ED-4DB2-BD59-A6C34878D82A}">
                    <a16:rowId xmlns:a16="http://schemas.microsoft.com/office/drawing/2014/main" val="10002"/>
                  </a:ext>
                </a:extLst>
              </a:tr>
              <a:tr h="212902">
                <a:tc>
                  <a:txBody>
                    <a:bodyPr/>
                    <a:lstStyle/>
                    <a:p>
                      <a:r>
                        <a:rPr lang="en-US" sz="1400" dirty="0" smtClean="0"/>
                        <a:t>Trout </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r>
                        <a:rPr lang="en-US" sz="1400" baseline="0" dirty="0" smtClean="0"/>
                        <a:t> </a:t>
                      </a:r>
                      <a:endParaRPr lang="en-US" sz="1400" dirty="0"/>
                    </a:p>
                  </a:txBody>
                  <a:tcPr/>
                </a:tc>
                <a:tc>
                  <a:txBody>
                    <a:bodyPr/>
                    <a:lstStyle/>
                    <a:p>
                      <a:pPr algn="ctr"/>
                      <a:r>
                        <a:rPr lang="en-US" sz="1400" dirty="0" smtClean="0"/>
                        <a:t>Mo</a:t>
                      </a:r>
                      <a:endParaRPr lang="en-US" sz="1400" dirty="0"/>
                    </a:p>
                  </a:txBody>
                  <a:tcPr/>
                </a:tc>
                <a:extLst>
                  <a:ext uri="{0D108BD9-81ED-4DB2-BD59-A6C34878D82A}">
                    <a16:rowId xmlns:a16="http://schemas.microsoft.com/office/drawing/2014/main" val="10003"/>
                  </a:ext>
                </a:extLst>
              </a:tr>
              <a:tr h="212902">
                <a:tc>
                  <a:txBody>
                    <a:bodyPr/>
                    <a:lstStyle/>
                    <a:p>
                      <a:r>
                        <a:rPr lang="en-US" sz="1400" dirty="0" smtClean="0"/>
                        <a:t>Cat </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Mo</a:t>
                      </a:r>
                      <a:endParaRPr lang="en-US" sz="1400" dirty="0"/>
                    </a:p>
                  </a:txBody>
                  <a:tcPr/>
                </a:tc>
                <a:extLst>
                  <a:ext uri="{0D108BD9-81ED-4DB2-BD59-A6C34878D82A}">
                    <a16:rowId xmlns:a16="http://schemas.microsoft.com/office/drawing/2014/main" val="10004"/>
                  </a:ext>
                </a:extLst>
              </a:tr>
              <a:tr h="212902">
                <a:tc>
                  <a:txBody>
                    <a:bodyPr/>
                    <a:lstStyle/>
                    <a:p>
                      <a:r>
                        <a:rPr lang="en-US" sz="1400" dirty="0" smtClean="0"/>
                        <a:t>Gorilla </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extLst>
                  <a:ext uri="{0D108BD9-81ED-4DB2-BD59-A6C34878D82A}">
                    <a16:rowId xmlns:a16="http://schemas.microsoft.com/office/drawing/2014/main" val="10005"/>
                  </a:ext>
                </a:extLst>
              </a:tr>
              <a:tr h="212902">
                <a:tc>
                  <a:txBody>
                    <a:bodyPr/>
                    <a:lstStyle/>
                    <a:p>
                      <a:r>
                        <a:rPr lang="en-US" sz="1400" dirty="0" smtClean="0"/>
                        <a:t>Lungfish</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extLst>
                  <a:ext uri="{0D108BD9-81ED-4DB2-BD59-A6C34878D82A}">
                    <a16:rowId xmlns:a16="http://schemas.microsoft.com/office/drawing/2014/main" val="10006"/>
                  </a:ext>
                </a:extLst>
              </a:tr>
              <a:tr h="212902">
                <a:tc>
                  <a:txBody>
                    <a:bodyPr/>
                    <a:lstStyle/>
                    <a:p>
                      <a:r>
                        <a:rPr lang="en-US" sz="1400" dirty="0" smtClean="0"/>
                        <a:t>Lizard</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a:t>
                      </a:r>
                      <a:endParaRPr lang="en-US" sz="1400" dirty="0"/>
                    </a:p>
                  </a:txBody>
                  <a:tcPr/>
                </a:tc>
                <a:tc>
                  <a:txBody>
                    <a:bodyPr/>
                    <a:lstStyle/>
                    <a:p>
                      <a:pPr algn="ctr"/>
                      <a:r>
                        <a:rPr lang="en-US" sz="1400" dirty="0" smtClean="0"/>
                        <a:t>Yes</a:t>
                      </a:r>
                      <a:endParaRPr lang="en-US" sz="1400" dirty="0"/>
                    </a:p>
                  </a:txBody>
                  <a:tcPr/>
                </a:tc>
                <a:tc>
                  <a:txBody>
                    <a:bodyPr/>
                    <a:lstStyle/>
                    <a:p>
                      <a:pPr algn="ctr"/>
                      <a:r>
                        <a:rPr lang="en-US" sz="1400" dirty="0" smtClean="0"/>
                        <a:t>No </a:t>
                      </a:r>
                      <a:endParaRPr lang="en-US" sz="1400" dirty="0"/>
                    </a:p>
                  </a:txBody>
                  <a:tcPr/>
                </a:tc>
                <a:extLst>
                  <a:ext uri="{0D108BD9-81ED-4DB2-BD59-A6C34878D82A}">
                    <a16:rowId xmlns:a16="http://schemas.microsoft.com/office/drawing/2014/main" val="10007"/>
                  </a:ext>
                </a:extLst>
              </a:tr>
            </a:tbl>
          </a:graphicData>
        </a:graphic>
      </p:graphicFrame>
      <p:cxnSp>
        <p:nvCxnSpPr>
          <p:cNvPr id="21" name="Straight Connector 20"/>
          <p:cNvCxnSpPr/>
          <p:nvPr/>
        </p:nvCxnSpPr>
        <p:spPr>
          <a:xfrm flipH="1">
            <a:off x="4059865" y="12954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105400" y="838200"/>
            <a:ext cx="1"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087332" y="16002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848600" y="838200"/>
            <a:ext cx="1"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059864" y="25146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019800" y="838200"/>
            <a:ext cx="1"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059864" y="28194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934200" y="838200"/>
            <a:ext cx="1"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135123" y="3966390"/>
            <a:ext cx="5715000" cy="2133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135123" y="5228122"/>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028257" y="4889654"/>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946199" y="4538780"/>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878323" y="4194990"/>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782090" y="3858291"/>
            <a:ext cx="914400" cy="5334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9323" y="4889654"/>
            <a:ext cx="1080745" cy="369332"/>
          </a:xfrm>
          <a:prstGeom prst="rect">
            <a:avLst/>
          </a:prstGeom>
          <a:noFill/>
        </p:spPr>
        <p:txBody>
          <a:bodyPr wrap="none" rtlCol="0">
            <a:spAutoFit/>
          </a:bodyPr>
          <a:lstStyle/>
          <a:p>
            <a:r>
              <a:rPr lang="en-US" dirty="0" smtClean="0"/>
              <a:t>LAMPREY</a:t>
            </a:r>
            <a:endParaRPr lang="en-US" dirty="0"/>
          </a:p>
        </p:txBody>
      </p:sp>
      <p:cxnSp>
        <p:nvCxnSpPr>
          <p:cNvPr id="26" name="Straight Connector 25"/>
          <p:cNvCxnSpPr/>
          <p:nvPr/>
        </p:nvCxnSpPr>
        <p:spPr>
          <a:xfrm>
            <a:off x="3485457" y="560469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3646" y="5833290"/>
            <a:ext cx="583621" cy="369332"/>
          </a:xfrm>
          <a:prstGeom prst="rect">
            <a:avLst/>
          </a:prstGeom>
          <a:noFill/>
        </p:spPr>
        <p:txBody>
          <a:bodyPr wrap="none" rtlCol="0">
            <a:spAutoFit/>
          </a:bodyPr>
          <a:lstStyle/>
          <a:p>
            <a:r>
              <a:rPr lang="en-US" dirty="0" smtClean="0"/>
              <a:t>JAW</a:t>
            </a:r>
            <a:endParaRPr lang="en-US" dirty="0"/>
          </a:p>
        </p:txBody>
      </p:sp>
      <p:sp>
        <p:nvSpPr>
          <p:cNvPr id="33" name="TextBox 32"/>
          <p:cNvSpPr txBox="1"/>
          <p:nvPr/>
        </p:nvSpPr>
        <p:spPr>
          <a:xfrm>
            <a:off x="2633704" y="4529847"/>
            <a:ext cx="831638" cy="369332"/>
          </a:xfrm>
          <a:prstGeom prst="rect">
            <a:avLst/>
          </a:prstGeom>
          <a:noFill/>
        </p:spPr>
        <p:txBody>
          <a:bodyPr wrap="none" rtlCol="0">
            <a:spAutoFit/>
          </a:bodyPr>
          <a:lstStyle/>
          <a:p>
            <a:r>
              <a:rPr lang="en-US" dirty="0" smtClean="0"/>
              <a:t>TROUT</a:t>
            </a:r>
            <a:endParaRPr lang="en-US" dirty="0"/>
          </a:p>
        </p:txBody>
      </p:sp>
      <p:cxnSp>
        <p:nvCxnSpPr>
          <p:cNvPr id="34" name="Straight Connector 33"/>
          <p:cNvCxnSpPr/>
          <p:nvPr/>
        </p:nvCxnSpPr>
        <p:spPr>
          <a:xfrm>
            <a:off x="4367438" y="528084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07467" y="5509440"/>
            <a:ext cx="719941" cy="369332"/>
          </a:xfrm>
          <a:prstGeom prst="rect">
            <a:avLst/>
          </a:prstGeom>
          <a:noFill/>
        </p:spPr>
        <p:txBody>
          <a:bodyPr wrap="none" rtlCol="0">
            <a:spAutoFit/>
          </a:bodyPr>
          <a:lstStyle/>
          <a:p>
            <a:r>
              <a:rPr lang="en-US" dirty="0" smtClean="0"/>
              <a:t>LUNG</a:t>
            </a:r>
            <a:endParaRPr lang="en-US" dirty="0"/>
          </a:p>
        </p:txBody>
      </p:sp>
      <p:sp>
        <p:nvSpPr>
          <p:cNvPr id="36" name="TextBox 35"/>
          <p:cNvSpPr txBox="1"/>
          <p:nvPr/>
        </p:nvSpPr>
        <p:spPr>
          <a:xfrm>
            <a:off x="3415501" y="4194990"/>
            <a:ext cx="1133515" cy="369332"/>
          </a:xfrm>
          <a:prstGeom prst="rect">
            <a:avLst/>
          </a:prstGeom>
          <a:noFill/>
        </p:spPr>
        <p:txBody>
          <a:bodyPr wrap="none" rtlCol="0">
            <a:spAutoFit/>
          </a:bodyPr>
          <a:lstStyle/>
          <a:p>
            <a:r>
              <a:rPr lang="en-US" dirty="0" smtClean="0"/>
              <a:t>LUNGFISH</a:t>
            </a:r>
            <a:endParaRPr lang="en-US" dirty="0"/>
          </a:p>
        </p:txBody>
      </p:sp>
      <p:cxnSp>
        <p:nvCxnSpPr>
          <p:cNvPr id="40" name="Straight Connector 39"/>
          <p:cNvCxnSpPr/>
          <p:nvPr/>
        </p:nvCxnSpPr>
        <p:spPr>
          <a:xfrm>
            <a:off x="5318453" y="4928415"/>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34373" y="5157015"/>
            <a:ext cx="768159" cy="369332"/>
          </a:xfrm>
          <a:prstGeom prst="rect">
            <a:avLst/>
          </a:prstGeom>
          <a:noFill/>
        </p:spPr>
        <p:txBody>
          <a:bodyPr wrap="none" rtlCol="0">
            <a:spAutoFit/>
          </a:bodyPr>
          <a:lstStyle/>
          <a:p>
            <a:r>
              <a:rPr lang="en-US" dirty="0" smtClean="0"/>
              <a:t>LIMBS</a:t>
            </a:r>
            <a:endParaRPr lang="en-US" dirty="0"/>
          </a:p>
        </p:txBody>
      </p:sp>
      <p:sp>
        <p:nvSpPr>
          <p:cNvPr id="43" name="TextBox 42"/>
          <p:cNvSpPr txBox="1"/>
          <p:nvPr/>
        </p:nvSpPr>
        <p:spPr>
          <a:xfrm>
            <a:off x="4488432" y="3825658"/>
            <a:ext cx="847091" cy="369332"/>
          </a:xfrm>
          <a:prstGeom prst="rect">
            <a:avLst/>
          </a:prstGeom>
          <a:noFill/>
        </p:spPr>
        <p:txBody>
          <a:bodyPr wrap="none" rtlCol="0">
            <a:spAutoFit/>
          </a:bodyPr>
          <a:lstStyle/>
          <a:p>
            <a:r>
              <a:rPr lang="en-US" dirty="0" smtClean="0"/>
              <a:t>LIZARD</a:t>
            </a:r>
            <a:endParaRPr lang="en-US" dirty="0"/>
          </a:p>
        </p:txBody>
      </p:sp>
      <p:cxnSp>
        <p:nvCxnSpPr>
          <p:cNvPr id="44" name="Straight Connector 43"/>
          <p:cNvCxnSpPr/>
          <p:nvPr/>
        </p:nvCxnSpPr>
        <p:spPr>
          <a:xfrm>
            <a:off x="6234546" y="4576880"/>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07616" y="4805480"/>
            <a:ext cx="644728" cy="369332"/>
          </a:xfrm>
          <a:prstGeom prst="rect">
            <a:avLst/>
          </a:prstGeom>
          <a:noFill/>
        </p:spPr>
        <p:txBody>
          <a:bodyPr wrap="none" rtlCol="0">
            <a:spAutoFit/>
          </a:bodyPr>
          <a:lstStyle/>
          <a:p>
            <a:r>
              <a:rPr lang="en-US" dirty="0" smtClean="0"/>
              <a:t>HAIR</a:t>
            </a:r>
            <a:endParaRPr lang="en-US" dirty="0"/>
          </a:p>
        </p:txBody>
      </p:sp>
      <p:sp>
        <p:nvSpPr>
          <p:cNvPr id="48" name="TextBox 47"/>
          <p:cNvSpPr txBox="1"/>
          <p:nvPr/>
        </p:nvSpPr>
        <p:spPr>
          <a:xfrm>
            <a:off x="5525053" y="3488959"/>
            <a:ext cx="535339" cy="369332"/>
          </a:xfrm>
          <a:prstGeom prst="rect">
            <a:avLst/>
          </a:prstGeom>
          <a:noFill/>
        </p:spPr>
        <p:txBody>
          <a:bodyPr wrap="none" rtlCol="0">
            <a:spAutoFit/>
          </a:bodyPr>
          <a:lstStyle/>
          <a:p>
            <a:r>
              <a:rPr lang="en-US" dirty="0" smtClean="0"/>
              <a:t>CAT</a:t>
            </a:r>
            <a:endParaRPr lang="en-US" dirty="0"/>
          </a:p>
        </p:txBody>
      </p:sp>
      <p:sp>
        <p:nvSpPr>
          <p:cNvPr id="51" name="TextBox 50"/>
          <p:cNvSpPr txBox="1"/>
          <p:nvPr/>
        </p:nvSpPr>
        <p:spPr>
          <a:xfrm>
            <a:off x="7325562" y="3597058"/>
            <a:ext cx="994183" cy="369332"/>
          </a:xfrm>
          <a:prstGeom prst="rect">
            <a:avLst/>
          </a:prstGeom>
          <a:noFill/>
        </p:spPr>
        <p:txBody>
          <a:bodyPr wrap="none" rtlCol="0">
            <a:spAutoFit/>
          </a:bodyPr>
          <a:lstStyle/>
          <a:p>
            <a:r>
              <a:rPr lang="en-US" dirty="0" smtClean="0"/>
              <a:t>GORILLA</a:t>
            </a:r>
            <a:endParaRPr lang="en-US" dirty="0"/>
          </a:p>
        </p:txBody>
      </p:sp>
      <p:cxnSp>
        <p:nvCxnSpPr>
          <p:cNvPr id="52" name="Straight Connector 51"/>
          <p:cNvCxnSpPr/>
          <p:nvPr/>
        </p:nvCxnSpPr>
        <p:spPr>
          <a:xfrm flipH="1">
            <a:off x="4059864" y="19050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8311" y="2209800"/>
            <a:ext cx="508413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226002" y="4210928"/>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99072" y="4447736"/>
            <a:ext cx="1284326" cy="369332"/>
          </a:xfrm>
          <a:prstGeom prst="rect">
            <a:avLst/>
          </a:prstGeom>
          <a:noFill/>
        </p:spPr>
        <p:txBody>
          <a:bodyPr wrap="none" rtlCol="0">
            <a:spAutoFit/>
          </a:bodyPr>
          <a:lstStyle/>
          <a:p>
            <a:r>
              <a:rPr lang="en-US" dirty="0" smtClean="0"/>
              <a:t>HAIR LOSS</a:t>
            </a:r>
            <a:endParaRPr lang="en-US" dirty="0"/>
          </a:p>
        </p:txBody>
      </p:sp>
      <p:cxnSp>
        <p:nvCxnSpPr>
          <p:cNvPr id="57" name="Straight Connector 56"/>
          <p:cNvCxnSpPr/>
          <p:nvPr/>
        </p:nvCxnSpPr>
        <p:spPr>
          <a:xfrm flipV="1">
            <a:off x="8610599" y="838200"/>
            <a:ext cx="1" cy="2133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2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up)">
                                      <p:cBhvr>
                                        <p:cTn id="75" dur="5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wipe(left)">
                                      <p:cBhvr>
                                        <p:cTn id="95" dur="500"/>
                                        <p:tgtEl>
                                          <p:spTgt spid="5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up)">
                                      <p:cBhvr>
                                        <p:cTn id="10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3" grpId="0"/>
      <p:bldP spid="35" grpId="0"/>
      <p:bldP spid="36" grpId="0"/>
      <p:bldP spid="41" grpId="0"/>
      <p:bldP spid="43" grpId="0"/>
      <p:bldP spid="45" grpId="0"/>
      <p:bldP spid="48" grpId="0"/>
      <p:bldP spid="51" grpId="0"/>
      <p:bldP spid="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66" y="44172"/>
            <a:ext cx="4373833" cy="1143000"/>
          </a:xfrm>
        </p:spPr>
        <p:txBody>
          <a:bodyPr>
            <a:noAutofit/>
          </a:bodyPr>
          <a:lstStyle/>
          <a:p>
            <a:r>
              <a:rPr lang="en-US" sz="2400" b="1" dirty="0" smtClean="0"/>
              <a:t>Cladograms come in all shapes as long as the criteria are all accounted for.</a:t>
            </a:r>
            <a:endParaRPr lang="en-US" sz="2400" b="1" dirty="0"/>
          </a:p>
        </p:txBody>
      </p:sp>
      <p:sp>
        <p:nvSpPr>
          <p:cNvPr id="3" name="Content Placeholder 2"/>
          <p:cNvSpPr>
            <a:spLocks noGrp="1"/>
          </p:cNvSpPr>
          <p:nvPr>
            <p:ph idx="1"/>
          </p:nvPr>
        </p:nvSpPr>
        <p:spPr/>
        <p:txBody>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156" y="57149"/>
            <a:ext cx="4010844"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7" y="1149657"/>
            <a:ext cx="4303123" cy="318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14800"/>
            <a:ext cx="403324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csupomona.edu/~jcclark/classes/old/bot125/resource/graphics/c/cladogra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81264"/>
            <a:ext cx="39909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07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5268">
            <a:off x="3470097" y="131444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Who Knows What a Field Guide Is?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39288">
            <a:off x="929021" y="1846828"/>
            <a:ext cx="2970029" cy="43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3491">
            <a:off x="6049235" y="2858883"/>
            <a:ext cx="23812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18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8080" cy="715962"/>
          </a:xfrm>
        </p:spPr>
        <p:txBody>
          <a:bodyPr>
            <a:normAutofit fontScale="90000"/>
          </a:bodyPr>
          <a:lstStyle/>
          <a:p>
            <a:r>
              <a:rPr lang="en-US" dirty="0" smtClean="0"/>
              <a:t>Biological Species Concept</a:t>
            </a:r>
            <a:endParaRPr lang="en-US" dirty="0"/>
          </a:p>
        </p:txBody>
      </p:sp>
      <p:sp>
        <p:nvSpPr>
          <p:cNvPr id="3" name="Content Placeholder 2"/>
          <p:cNvSpPr>
            <a:spLocks noGrp="1"/>
          </p:cNvSpPr>
          <p:nvPr>
            <p:ph idx="1"/>
          </p:nvPr>
        </p:nvSpPr>
        <p:spPr>
          <a:xfrm>
            <a:off x="0" y="715962"/>
            <a:ext cx="9144000" cy="4332419"/>
          </a:xfrm>
          <a:solidFill>
            <a:schemeClr val="bg1"/>
          </a:solidFill>
        </p:spPr>
        <p:txBody>
          <a:bodyPr>
            <a:normAutofit lnSpcReduction="10000"/>
          </a:bodyPr>
          <a:lstStyle/>
          <a:p>
            <a:r>
              <a:rPr lang="en-US" dirty="0" smtClean="0"/>
              <a:t>Developed by biologist Ernst </a:t>
            </a:r>
            <a:r>
              <a:rPr lang="en-US" dirty="0" err="1" smtClean="0"/>
              <a:t>Mayr</a:t>
            </a:r>
            <a:r>
              <a:rPr lang="en-US" dirty="0" smtClean="0"/>
              <a:t> in 1942…</a:t>
            </a:r>
          </a:p>
          <a:p>
            <a:r>
              <a:rPr lang="en-US" dirty="0" smtClean="0"/>
              <a:t>A species is a </a:t>
            </a:r>
            <a:r>
              <a:rPr lang="en-US" u="sng" dirty="0" smtClean="0"/>
              <a:t>natural population that interbreeds reproductively isolated from other populations</a:t>
            </a:r>
            <a:r>
              <a:rPr lang="en-US" dirty="0" smtClean="0"/>
              <a:t>.</a:t>
            </a:r>
          </a:p>
          <a:p>
            <a:r>
              <a:rPr lang="en-US" dirty="0" smtClean="0"/>
              <a:t>The Biological Species Concept blends the taxonomical philosophy of Linnaeus with the new information discovered in DNA.</a:t>
            </a:r>
          </a:p>
          <a:p>
            <a:pPr lvl="1"/>
            <a:r>
              <a:rPr lang="en-US" dirty="0" smtClean="0"/>
              <a:t>There are other ways of classifying species, but the technique of using the homologies in DNA &amp; traits is the most common.</a:t>
            </a:r>
          </a:p>
        </p:txBody>
      </p:sp>
      <p:sp>
        <p:nvSpPr>
          <p:cNvPr id="4" name="Rectangle 3"/>
          <p:cNvSpPr/>
          <p:nvPr/>
        </p:nvSpPr>
        <p:spPr>
          <a:xfrm>
            <a:off x="342900" y="5048381"/>
            <a:ext cx="8458200" cy="1815882"/>
          </a:xfrm>
          <a:prstGeom prst="rect">
            <a:avLst/>
          </a:prstGeom>
          <a:solidFill>
            <a:schemeClr val="bg1"/>
          </a:solidFill>
        </p:spPr>
        <p:txBody>
          <a:bodyPr wrap="square">
            <a:spAutoFit/>
          </a:bodyPr>
          <a:lstStyle/>
          <a:p>
            <a:pPr algn="ctr"/>
            <a:r>
              <a:rPr lang="en-US" sz="2800" i="1" dirty="0"/>
              <a:t>In large part, the importance of species in biology derives from their importance in systematics, which is responsible for the taxonomic framework used in all branches of </a:t>
            </a:r>
            <a:r>
              <a:rPr lang="en-US" sz="2800" i="1" dirty="0" smtClean="0"/>
              <a:t>biology.</a:t>
            </a:r>
          </a:p>
          <a:p>
            <a:pPr algn="ctr"/>
            <a:r>
              <a:rPr lang="en-US" sz="2800" i="1" dirty="0"/>
              <a:t>	</a:t>
            </a:r>
          </a:p>
        </p:txBody>
      </p:sp>
      <p:pic>
        <p:nvPicPr>
          <p:cNvPr id="1028" name="Picture 4" descr="Proceedings of the National Academy of Sciences of the United States of Ame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06" y="6563986"/>
            <a:ext cx="5018116" cy="14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59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Biologists’ Field Guide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Field guides are a way for individuals not acquainted with the immediate area to avoid deadly situations (or less morbid, to gather relative biological information about an area).</a:t>
            </a:r>
          </a:p>
          <a:p>
            <a:r>
              <a:rPr lang="en-US" dirty="0" smtClean="0"/>
              <a:t>In biology we use field guides to determine what species we are observing in the wild.</a:t>
            </a:r>
          </a:p>
          <a:p>
            <a:r>
              <a:rPr lang="en-US" dirty="0" smtClean="0"/>
              <a:t>If we discover new organisms, we create new field guides of sorts, called dichotomous keys, that help us classify these organisms in an organized way.</a:t>
            </a:r>
          </a:p>
          <a:p>
            <a:endParaRPr lang="en-US" dirty="0" smtClean="0"/>
          </a:p>
        </p:txBody>
      </p:sp>
    </p:spTree>
    <p:extLst>
      <p:ext uri="{BB962C8B-B14F-4D97-AF65-F5344CB8AC3E}">
        <p14:creationId xmlns:p14="http://schemas.microsoft.com/office/powerpoint/2010/main" val="3513657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Dichotomous Key</a:t>
            </a:r>
            <a:endParaRPr lang="en-US" dirty="0"/>
          </a:p>
        </p:txBody>
      </p:sp>
      <p:sp>
        <p:nvSpPr>
          <p:cNvPr id="3" name="Content Placeholder 2"/>
          <p:cNvSpPr>
            <a:spLocks noGrp="1"/>
          </p:cNvSpPr>
          <p:nvPr>
            <p:ph idx="1"/>
          </p:nvPr>
        </p:nvSpPr>
        <p:spPr>
          <a:xfrm>
            <a:off x="990600" y="1219200"/>
            <a:ext cx="7696200" cy="5410200"/>
          </a:xfrm>
        </p:spPr>
        <p:txBody>
          <a:bodyPr>
            <a:normAutofit/>
          </a:bodyPr>
          <a:lstStyle/>
          <a:p>
            <a:r>
              <a:rPr lang="en-US" dirty="0" smtClean="0"/>
              <a:t>A </a:t>
            </a:r>
            <a:r>
              <a:rPr lang="en-US" b="1" dirty="0"/>
              <a:t>dichotomy</a:t>
            </a:r>
            <a:r>
              <a:rPr lang="en-US" dirty="0"/>
              <a:t> is any splitting of a whole into exactly two non-overlapping parts, meaning it is a procedure in which a whole is divided into two parts. It is a </a:t>
            </a:r>
            <a:r>
              <a:rPr lang="en-US" dirty="0">
                <a:hlinkClick r:id="rId2" action="ppaction://hlinkfile" tooltip="Partition of a set"/>
              </a:rPr>
              <a:t>partition</a:t>
            </a:r>
            <a:r>
              <a:rPr lang="en-US" dirty="0"/>
              <a:t> of a whole (or a set) into two parts (subsets) that </a:t>
            </a:r>
            <a:r>
              <a:rPr lang="en-US" dirty="0" smtClean="0"/>
              <a:t>are:</a:t>
            </a:r>
          </a:p>
          <a:p>
            <a:pPr lvl="1"/>
            <a:r>
              <a:rPr lang="en-US" dirty="0" smtClean="0">
                <a:hlinkClick r:id="rId3" action="ppaction://hlinkfile" tooltip="Jointly exhaustive"/>
              </a:rPr>
              <a:t>jointly </a:t>
            </a:r>
            <a:r>
              <a:rPr lang="en-US" dirty="0">
                <a:hlinkClick r:id="rId3" action="ppaction://hlinkfile" tooltip="Jointly exhaustive"/>
              </a:rPr>
              <a:t>exhaustive</a:t>
            </a:r>
            <a:r>
              <a:rPr lang="en-US" dirty="0"/>
              <a:t>: everything must belong to one part or the other, and</a:t>
            </a:r>
          </a:p>
          <a:p>
            <a:pPr lvl="1"/>
            <a:r>
              <a:rPr lang="en-US" dirty="0">
                <a:hlinkClick r:id="rId4" action="ppaction://hlinkfile" tooltip="Mutually exclusive"/>
              </a:rPr>
              <a:t>mutually exclusive</a:t>
            </a:r>
            <a:r>
              <a:rPr lang="en-US" dirty="0"/>
              <a:t>: nothing can belong simultaneously to both parts</a:t>
            </a:r>
            <a:r>
              <a:rPr lang="en-US" dirty="0" smtClean="0"/>
              <a:t>.</a:t>
            </a:r>
          </a:p>
          <a:p>
            <a:pPr lvl="2"/>
            <a:r>
              <a:rPr lang="en-US" dirty="0" smtClean="0"/>
              <a:t>Wikipedia.org</a:t>
            </a:r>
          </a:p>
          <a:p>
            <a:endParaRPr lang="en-US" dirty="0"/>
          </a:p>
        </p:txBody>
      </p:sp>
    </p:spTree>
    <p:extLst>
      <p:ext uri="{BB962C8B-B14F-4D97-AF65-F5344CB8AC3E}">
        <p14:creationId xmlns:p14="http://schemas.microsoft.com/office/powerpoint/2010/main" val="4261115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Dichotomous Key</a:t>
            </a:r>
            <a:endParaRPr lang="en-US" dirty="0"/>
          </a:p>
        </p:txBody>
      </p:sp>
      <p:sp>
        <p:nvSpPr>
          <p:cNvPr id="3" name="Content Placeholder 2"/>
          <p:cNvSpPr>
            <a:spLocks noGrp="1"/>
          </p:cNvSpPr>
          <p:nvPr>
            <p:ph idx="1"/>
          </p:nvPr>
        </p:nvSpPr>
        <p:spPr>
          <a:xfrm>
            <a:off x="1066800" y="1447800"/>
            <a:ext cx="7866888" cy="4800600"/>
          </a:xfrm>
        </p:spPr>
        <p:txBody>
          <a:bodyPr>
            <a:normAutofit fontScale="77500" lnSpcReduction="20000"/>
          </a:bodyPr>
          <a:lstStyle/>
          <a:p>
            <a:r>
              <a:rPr lang="en-US" dirty="0"/>
              <a:t>In </a:t>
            </a:r>
            <a:r>
              <a:rPr lang="en-US" dirty="0">
                <a:hlinkClick r:id="rId2" action="ppaction://hlinkfile" tooltip="Biology"/>
              </a:rPr>
              <a:t>biology</a:t>
            </a:r>
            <a:r>
              <a:rPr lang="en-US" dirty="0"/>
              <a:t>, a dichotomy is a division of organisms into two groups, typically based on a characteristic present in one group and absent in the other. </a:t>
            </a:r>
            <a:endParaRPr lang="en-US" dirty="0" smtClean="0"/>
          </a:p>
          <a:p>
            <a:r>
              <a:rPr lang="en-US" dirty="0" smtClean="0"/>
              <a:t>Such </a:t>
            </a:r>
            <a:r>
              <a:rPr lang="en-US" dirty="0"/>
              <a:t>dichotomies are used as part of the process of identifying species, as part of a </a:t>
            </a:r>
            <a:r>
              <a:rPr lang="en-US" dirty="0">
                <a:hlinkClick r:id="rId3" action="ppaction://hlinkfile" tooltip="Dichotomous key"/>
              </a:rPr>
              <a:t>dichotomous key</a:t>
            </a:r>
            <a:r>
              <a:rPr lang="en-US" dirty="0"/>
              <a:t>, which asks a series of questions, each of which narrows down the set of organisms. </a:t>
            </a:r>
            <a:endParaRPr lang="en-US" dirty="0" smtClean="0"/>
          </a:p>
          <a:p>
            <a:r>
              <a:rPr lang="en-US" dirty="0" smtClean="0"/>
              <a:t>A </a:t>
            </a:r>
            <a:r>
              <a:rPr lang="en-US" dirty="0"/>
              <a:t>well known dichotomy is the question "does it have a backbone?" used to divide species into </a:t>
            </a:r>
            <a:r>
              <a:rPr lang="en-US" dirty="0">
                <a:hlinkClick r:id="rId4" action="ppaction://hlinkfile" tooltip="Vertebrate"/>
              </a:rPr>
              <a:t>vertebrates</a:t>
            </a:r>
            <a:r>
              <a:rPr lang="en-US" dirty="0"/>
              <a:t> and </a:t>
            </a:r>
            <a:r>
              <a:rPr lang="en-US" dirty="0">
                <a:hlinkClick r:id="rId5" action="ppaction://hlinkfile" tooltip="Invertebrate"/>
              </a:rPr>
              <a:t>invertebrates</a:t>
            </a:r>
            <a:r>
              <a:rPr lang="en-US" dirty="0"/>
              <a:t>.</a:t>
            </a:r>
          </a:p>
          <a:p>
            <a:pPr lvl="1"/>
            <a:r>
              <a:rPr lang="en-US" dirty="0"/>
              <a:t>Wikipedia.org</a:t>
            </a:r>
          </a:p>
          <a:p>
            <a:r>
              <a:rPr lang="en-US" dirty="0"/>
              <a:t>This “either-or” technique can be used to help identify and classify individuals or groups of organisms.</a:t>
            </a:r>
          </a:p>
          <a:p>
            <a:endParaRPr lang="en-US" dirty="0"/>
          </a:p>
        </p:txBody>
      </p:sp>
    </p:spTree>
    <p:extLst>
      <p:ext uri="{BB962C8B-B14F-4D97-AF65-F5344CB8AC3E}">
        <p14:creationId xmlns:p14="http://schemas.microsoft.com/office/powerpoint/2010/main" val="2995916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79826"/>
            <a:ext cx="3639989" cy="297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Dichotomous Key</a:t>
            </a:r>
            <a:endParaRPr lang="en-US" dirty="0"/>
          </a:p>
        </p:txBody>
      </p:sp>
      <p:sp>
        <p:nvSpPr>
          <p:cNvPr id="3" name="Content Placeholder 2"/>
          <p:cNvSpPr>
            <a:spLocks noGrp="1"/>
          </p:cNvSpPr>
          <p:nvPr>
            <p:ph idx="1"/>
          </p:nvPr>
        </p:nvSpPr>
        <p:spPr>
          <a:xfrm>
            <a:off x="990599" y="990600"/>
            <a:ext cx="7983389" cy="5135563"/>
          </a:xfrm>
        </p:spPr>
        <p:txBody>
          <a:bodyPr/>
          <a:lstStyle/>
          <a:p>
            <a:r>
              <a:rPr lang="en-US" dirty="0" smtClean="0"/>
              <a:t>Following a key is relatively easy.</a:t>
            </a:r>
          </a:p>
          <a:p>
            <a:r>
              <a:rPr lang="en-US" dirty="0" smtClean="0"/>
              <a:t>Your put into a position that makes you decide one of two choices.</a:t>
            </a:r>
          </a:p>
          <a:p>
            <a:r>
              <a:rPr lang="en-US" dirty="0" smtClean="0"/>
              <a:t>Just read the steps and make your selection.</a:t>
            </a:r>
          </a:p>
          <a:p>
            <a:r>
              <a:rPr lang="en-US" dirty="0" smtClean="0"/>
              <a:t>The difficult part is making one that someone else can follow…</a:t>
            </a:r>
            <a:endParaRPr lang="en-US" dirty="0"/>
          </a:p>
        </p:txBody>
      </p:sp>
    </p:spTree>
    <p:extLst>
      <p:ext uri="{BB962C8B-B14F-4D97-AF65-F5344CB8AC3E}">
        <p14:creationId xmlns:p14="http://schemas.microsoft.com/office/powerpoint/2010/main" val="2824217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947510"/>
              </p:ext>
            </p:extLst>
          </p:nvPr>
        </p:nvGraphicFramePr>
        <p:xfrm>
          <a:off x="5486400" y="1447800"/>
          <a:ext cx="3428999" cy="2768600"/>
        </p:xfrm>
        <a:graphic>
          <a:graphicData uri="http://schemas.openxmlformats.org/drawingml/2006/table">
            <a:tbl>
              <a:tblPr firstRow="1" bandRow="1">
                <a:tableStyleId>{5C22544A-7EE6-4342-B048-85BDC9FD1C3A}</a:tableStyleId>
              </a:tblPr>
              <a:tblGrid>
                <a:gridCol w="1107281">
                  <a:extLst>
                    <a:ext uri="{9D8B030D-6E8A-4147-A177-3AD203B41FA5}">
                      <a16:colId xmlns:a16="http://schemas.microsoft.com/office/drawing/2014/main" val="20000"/>
                    </a:ext>
                  </a:extLst>
                </a:gridCol>
                <a:gridCol w="1407319">
                  <a:extLst>
                    <a:ext uri="{9D8B030D-6E8A-4147-A177-3AD203B41FA5}">
                      <a16:colId xmlns:a16="http://schemas.microsoft.com/office/drawing/2014/main" val="20001"/>
                    </a:ext>
                  </a:extLst>
                </a:gridCol>
                <a:gridCol w="914399">
                  <a:extLst>
                    <a:ext uri="{9D8B030D-6E8A-4147-A177-3AD203B41FA5}">
                      <a16:colId xmlns:a16="http://schemas.microsoft.com/office/drawing/2014/main" val="20002"/>
                    </a:ext>
                  </a:extLst>
                </a:gridCol>
              </a:tblGrid>
              <a:tr h="370840">
                <a:tc>
                  <a:txBody>
                    <a:bodyPr/>
                    <a:lstStyle/>
                    <a:p>
                      <a:r>
                        <a:rPr lang="en-US" dirty="0" smtClean="0"/>
                        <a:t>Species</a:t>
                      </a:r>
                      <a:endParaRPr lang="en-US" dirty="0"/>
                    </a:p>
                  </a:txBody>
                  <a:tcPr/>
                </a:tc>
                <a:tc>
                  <a:txBody>
                    <a:bodyPr/>
                    <a:lstStyle/>
                    <a:p>
                      <a:r>
                        <a:rPr lang="en-US" dirty="0" smtClean="0"/>
                        <a:t>Amino Acids Sequence</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GDAEKG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p>
                  </a:txBody>
                  <a:tcPr/>
                </a:tc>
                <a:extLst>
                  <a:ext uri="{0D108BD9-81ED-4DB2-BD59-A6C34878D82A}">
                    <a16:rowId xmlns:a16="http://schemas.microsoft.com/office/drawing/2014/main" val="10001"/>
                  </a:ext>
                </a:extLst>
              </a:tr>
              <a:tr h="370840">
                <a:tc>
                  <a:txBody>
                    <a:bodyPr/>
                    <a:lstStyle/>
                    <a:p>
                      <a:r>
                        <a:rPr lang="en-US" dirty="0" smtClean="0"/>
                        <a:t>B</a:t>
                      </a:r>
                      <a:endParaRPr lang="en-US" dirty="0"/>
                    </a:p>
                  </a:txBody>
                  <a:tcPr/>
                </a:tc>
                <a:tc>
                  <a:txBody>
                    <a:bodyPr/>
                    <a:lstStyle/>
                    <a:p>
                      <a:r>
                        <a:rPr lang="en-US" dirty="0" smtClean="0"/>
                        <a:t>GSVKKG</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2"/>
                  </a:ext>
                </a:extLst>
              </a:tr>
              <a:tr h="370840">
                <a:tc>
                  <a:txBody>
                    <a:bodyPr/>
                    <a:lstStyle/>
                    <a:p>
                      <a:r>
                        <a:rPr lang="en-US" dirty="0" smtClean="0"/>
                        <a:t>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GDVAKG</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0003"/>
                  </a:ext>
                </a:extLst>
              </a:tr>
              <a:tr h="370840">
                <a:tc>
                  <a:txBody>
                    <a:bodyPr/>
                    <a:lstStyle/>
                    <a:p>
                      <a:r>
                        <a:rPr lang="en-US" dirty="0" smtClean="0"/>
                        <a:t>D</a:t>
                      </a:r>
                      <a:endParaRPr lang="en-US" dirty="0"/>
                    </a:p>
                  </a:txBody>
                  <a:tcPr/>
                </a:tc>
                <a:tc>
                  <a:txBody>
                    <a:bodyPr/>
                    <a:lstStyle/>
                    <a:p>
                      <a:r>
                        <a:rPr lang="en-US" dirty="0" smtClean="0"/>
                        <a:t>GDVEKG</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0004"/>
                  </a:ext>
                </a:extLst>
              </a:tr>
              <a:tr h="370840">
                <a:tc>
                  <a:txBody>
                    <a:bodyPr/>
                    <a:lstStyle/>
                    <a:p>
                      <a:r>
                        <a:rPr lang="en-US" dirty="0" smtClean="0"/>
                        <a:t>E</a:t>
                      </a:r>
                      <a:endParaRPr lang="en-US" dirty="0"/>
                    </a:p>
                  </a:txBody>
                  <a:tcPr/>
                </a:tc>
                <a:tc>
                  <a:txBody>
                    <a:bodyPr/>
                    <a:lstStyle/>
                    <a:p>
                      <a:r>
                        <a:rPr lang="en-US" dirty="0" smtClean="0"/>
                        <a:t>GSVSKE</a:t>
                      </a:r>
                      <a:endParaRPr lang="en-US" dirty="0"/>
                    </a:p>
                  </a:txBody>
                  <a:tcPr/>
                </a:tc>
                <a:tc>
                  <a:txBody>
                    <a:bodyPr/>
                    <a:lstStyle/>
                    <a:p>
                      <a:r>
                        <a:rPr lang="en-US" dirty="0" smtClean="0"/>
                        <a:t>5</a:t>
                      </a:r>
                      <a:endParaRPr lang="en-US" dirty="0"/>
                    </a:p>
                  </a:txBody>
                  <a:tcPr/>
                </a:tc>
                <a:extLst>
                  <a:ext uri="{0D108BD9-81ED-4DB2-BD59-A6C34878D82A}">
                    <a16:rowId xmlns:a16="http://schemas.microsoft.com/office/drawing/2014/main" val="10005"/>
                  </a:ext>
                </a:extLst>
              </a:tr>
            </a:tbl>
          </a:graphicData>
        </a:graphic>
      </p:graphicFrame>
      <p:pic>
        <p:nvPicPr>
          <p:cNvPr id="4" name="Picture1" descr="19p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71600" y="1295400"/>
            <a:ext cx="3546475" cy="51784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48885" y="4919562"/>
            <a:ext cx="1094915" cy="369332"/>
          </a:xfrm>
          <a:prstGeom prst="rect">
            <a:avLst/>
          </a:prstGeom>
        </p:spPr>
        <p:txBody>
          <a:bodyPr wrap="none">
            <a:spAutoFit/>
          </a:bodyPr>
          <a:lstStyle/>
          <a:p>
            <a:r>
              <a:rPr lang="en-US" dirty="0"/>
              <a:t>GDVEKG</a:t>
            </a:r>
          </a:p>
        </p:txBody>
      </p:sp>
      <p:sp>
        <p:nvSpPr>
          <p:cNvPr id="7" name="Rectangle 6"/>
          <p:cNvSpPr/>
          <p:nvPr/>
        </p:nvSpPr>
        <p:spPr>
          <a:xfrm>
            <a:off x="6449631" y="4576131"/>
            <a:ext cx="1108060" cy="369332"/>
          </a:xfrm>
          <a:prstGeom prst="rect">
            <a:avLst/>
          </a:prstGeom>
        </p:spPr>
        <p:txBody>
          <a:bodyPr wrap="none">
            <a:spAutoFit/>
          </a:bodyPr>
          <a:lstStyle/>
          <a:p>
            <a:r>
              <a:rPr lang="en-US" dirty="0" smtClean="0"/>
              <a:t>GDAEKG</a:t>
            </a:r>
            <a:endParaRPr lang="en-US" dirty="0"/>
          </a:p>
        </p:txBody>
      </p:sp>
      <p:sp>
        <p:nvSpPr>
          <p:cNvPr id="8" name="Rectangle 7"/>
          <p:cNvSpPr/>
          <p:nvPr/>
        </p:nvSpPr>
        <p:spPr>
          <a:xfrm>
            <a:off x="6431700" y="6037495"/>
            <a:ext cx="973343" cy="369332"/>
          </a:xfrm>
          <a:prstGeom prst="rect">
            <a:avLst/>
          </a:prstGeom>
        </p:spPr>
        <p:txBody>
          <a:bodyPr wrap="none">
            <a:spAutoFit/>
          </a:bodyPr>
          <a:lstStyle/>
          <a:p>
            <a:r>
              <a:rPr lang="en-US" dirty="0" smtClean="0"/>
              <a:t>GSVSKE</a:t>
            </a:r>
            <a:endParaRPr lang="en-US" dirty="0"/>
          </a:p>
        </p:txBody>
      </p:sp>
      <p:sp>
        <p:nvSpPr>
          <p:cNvPr id="9" name="Rectangle 8"/>
          <p:cNvSpPr/>
          <p:nvPr/>
        </p:nvSpPr>
        <p:spPr>
          <a:xfrm>
            <a:off x="6413619" y="5668163"/>
            <a:ext cx="1074333" cy="369332"/>
          </a:xfrm>
          <a:prstGeom prst="rect">
            <a:avLst/>
          </a:prstGeom>
        </p:spPr>
        <p:txBody>
          <a:bodyPr wrap="none">
            <a:spAutoFit/>
          </a:bodyPr>
          <a:lstStyle/>
          <a:p>
            <a:r>
              <a:rPr lang="en-US" dirty="0" smtClean="0"/>
              <a:t>GSVKKG</a:t>
            </a:r>
            <a:endParaRPr lang="en-US" dirty="0"/>
          </a:p>
        </p:txBody>
      </p:sp>
      <p:sp>
        <p:nvSpPr>
          <p:cNvPr id="10" name="Rectangle 9"/>
          <p:cNvSpPr/>
          <p:nvPr/>
        </p:nvSpPr>
        <p:spPr>
          <a:xfrm>
            <a:off x="6413619" y="5284205"/>
            <a:ext cx="1114921" cy="369332"/>
          </a:xfrm>
          <a:prstGeom prst="rect">
            <a:avLst/>
          </a:prstGeom>
        </p:spPr>
        <p:txBody>
          <a:bodyPr wrap="none">
            <a:spAutoFit/>
          </a:bodyPr>
          <a:lstStyle/>
          <a:p>
            <a:r>
              <a:rPr lang="en-US" dirty="0"/>
              <a:t>GDVAKG</a:t>
            </a:r>
          </a:p>
        </p:txBody>
      </p:sp>
    </p:spTree>
    <p:extLst>
      <p:ext uri="{BB962C8B-B14F-4D97-AF65-F5344CB8AC3E}">
        <p14:creationId xmlns:p14="http://schemas.microsoft.com/office/powerpoint/2010/main" val="428813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idx="4294967295"/>
          </p:nvPr>
        </p:nvSpPr>
        <p:spPr>
          <a:xfrm>
            <a:off x="457200" y="501650"/>
            <a:ext cx="8226425" cy="517525"/>
          </a:xfrm>
        </p:spPr>
        <p:txBody>
          <a:bodyPr lIns="0" tIns="0" rIns="0" bIns="0" anchor="ctr">
            <a:normAutofit fontScale="90000"/>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 Character Matrix</a:t>
            </a:r>
          </a:p>
        </p:txBody>
      </p:sp>
      <p:pic>
        <p:nvPicPr>
          <p:cNvPr id="46083" name="Picture1" descr="19p31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1295400"/>
            <a:ext cx="3546475" cy="5178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4953000" y="1447800"/>
            <a:ext cx="3980688"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t>Which are most similar?</a:t>
            </a:r>
          </a:p>
          <a:p>
            <a:r>
              <a:rPr lang="en-US" dirty="0" smtClean="0"/>
              <a:t>A. a &amp; e</a:t>
            </a:r>
          </a:p>
          <a:p>
            <a:r>
              <a:rPr lang="en-US" dirty="0" smtClean="0"/>
              <a:t>How would you order these organisms?</a:t>
            </a:r>
          </a:p>
          <a:p>
            <a:r>
              <a:rPr lang="en-US" dirty="0" smtClean="0"/>
              <a:t>A</a:t>
            </a:r>
            <a:r>
              <a:rPr lang="en-US" dirty="0" smtClean="0">
                <a:sym typeface="Wingdings" pitchFamily="2" charset="2"/>
              </a:rPr>
              <a:t>E(B or D)C</a:t>
            </a:r>
            <a:endParaRPr lang="en-US" dirty="0"/>
          </a:p>
        </p:txBody>
      </p:sp>
    </p:spTree>
    <p:extLst>
      <p:ext uri="{BB962C8B-B14F-4D97-AF65-F5344CB8AC3E}">
        <p14:creationId xmlns:p14="http://schemas.microsoft.com/office/powerpoint/2010/main" val="89487469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Name Organisms?</a:t>
            </a:r>
            <a:endParaRPr lang="en-US" dirty="0"/>
          </a:p>
        </p:txBody>
      </p:sp>
      <p:sp>
        <p:nvSpPr>
          <p:cNvPr id="3" name="Content Placeholder 2"/>
          <p:cNvSpPr>
            <a:spLocks noGrp="1"/>
          </p:cNvSpPr>
          <p:nvPr>
            <p:ph idx="1"/>
          </p:nvPr>
        </p:nvSpPr>
        <p:spPr/>
        <p:txBody>
          <a:bodyPr/>
          <a:lstStyle/>
          <a:p>
            <a:r>
              <a:rPr lang="en-US" dirty="0" smtClean="0"/>
              <a:t>With all the diversity, how do we name organisms?</a:t>
            </a:r>
          </a:p>
          <a:p>
            <a:r>
              <a:rPr lang="en-US" dirty="0" smtClean="0"/>
              <a:t>Taxonomy:</a:t>
            </a:r>
          </a:p>
          <a:p>
            <a:pPr lvl="1"/>
            <a:r>
              <a:rPr lang="en-US" dirty="0"/>
              <a:t>The science of </a:t>
            </a:r>
            <a:r>
              <a:rPr lang="en-US" u="sng" dirty="0"/>
              <a:t>naming and classifying </a:t>
            </a:r>
            <a:r>
              <a:rPr lang="en-US" dirty="0"/>
              <a:t>organisms.</a:t>
            </a:r>
          </a:p>
          <a:p>
            <a:r>
              <a:rPr lang="en-GB" dirty="0" smtClean="0"/>
              <a:t>We </a:t>
            </a:r>
            <a:r>
              <a:rPr lang="en-GB" dirty="0"/>
              <a:t>group species based on what we </a:t>
            </a:r>
            <a:r>
              <a:rPr lang="en-GB" dirty="0" smtClean="0"/>
              <a:t>infer </a:t>
            </a:r>
            <a:r>
              <a:rPr lang="en-GB" dirty="0"/>
              <a:t>about their evolutionary </a:t>
            </a:r>
            <a:r>
              <a:rPr lang="en-GB" dirty="0" smtClean="0"/>
              <a:t>relationships.</a:t>
            </a:r>
            <a:endParaRPr lang="en-GB" dirty="0"/>
          </a:p>
        </p:txBody>
      </p:sp>
    </p:spTree>
    <p:extLst>
      <p:ext uri="{BB962C8B-B14F-4D97-AF65-F5344CB8AC3E}">
        <p14:creationId xmlns:p14="http://schemas.microsoft.com/office/powerpoint/2010/main" val="354809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We use “The Linnaean System” </a:t>
            </a:r>
          </a:p>
          <a:p>
            <a:pPr lvl="1"/>
            <a:r>
              <a:rPr lang="en-US" dirty="0" smtClean="0"/>
              <a:t>It’s in Latin = so globally, everyone can understand what you’re talking about.</a:t>
            </a:r>
          </a:p>
          <a:p>
            <a:pPr lvl="1"/>
            <a:endParaRPr lang="en-US" dirty="0" smtClean="0"/>
          </a:p>
          <a:p>
            <a:r>
              <a:rPr lang="en-US" i="1" dirty="0" smtClean="0"/>
              <a:t>SPECIES ARE GROUPED INTO SUCCESSIVE LEVEL OF HEIRARCHY.</a:t>
            </a:r>
            <a:endParaRPr lang="en-US" i="1" dirty="0"/>
          </a:p>
        </p:txBody>
      </p:sp>
    </p:spTree>
    <p:extLst>
      <p:ext uri="{BB962C8B-B14F-4D97-AF65-F5344CB8AC3E}">
        <p14:creationId xmlns:p14="http://schemas.microsoft.com/office/powerpoint/2010/main" val="371220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990600" y="501650"/>
            <a:ext cx="7694613" cy="519113"/>
          </a:xfrm>
        </p:spPr>
        <p:txBody>
          <a:bodyPr lIns="0" tIns="0" rIns="0" bIns="0" anchor="ctr">
            <a:normAutofit fontScale="90000"/>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Linnaean Classification</a:t>
            </a:r>
          </a:p>
        </p:txBody>
      </p:sp>
      <p:sp>
        <p:nvSpPr>
          <p:cNvPr id="7171" name="Rectangle 2"/>
          <p:cNvSpPr>
            <a:spLocks noGrp="1" noChangeArrowheads="1"/>
          </p:cNvSpPr>
          <p:nvPr>
            <p:ph idx="1"/>
          </p:nvPr>
        </p:nvSpPr>
        <p:spPr>
          <a:xfrm>
            <a:off x="1219200" y="1371600"/>
            <a:ext cx="7466013" cy="5091113"/>
          </a:xfrm>
        </p:spPr>
        <p:txBody>
          <a:bodyPr lIns="0" tIns="0" rIns="0" bIns="0">
            <a:normAutofit/>
          </a:bodyPr>
          <a:lstStyle/>
          <a:p>
            <a:pPr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Carolus Linneaus ranked organisms into ever more inclusive categories (</a:t>
            </a:r>
            <a:r>
              <a:rPr lang="en-GB" b="1" dirty="0" smtClean="0">
                <a:solidFill>
                  <a:srgbClr val="0000FF"/>
                </a:solidFill>
              </a:rPr>
              <a:t>taxa</a:t>
            </a:r>
            <a:r>
              <a:rPr lang="en-GB" dirty="0" smtClean="0"/>
              <a:t>)</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Domain</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Kingdom</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Phylum</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Class</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Order</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Family</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Genus </a:t>
            </a:r>
          </a:p>
          <a:p>
            <a:pPr lvl="1" eaLnBrk="1" hangingPunct="1">
              <a:lnSpc>
                <a:spcPct val="95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Species </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3276600" cy="4098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6987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Domain Classification System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44" y="1143000"/>
            <a:ext cx="9153144" cy="5601724"/>
          </a:xfrm>
          <a:prstGeom prst="rect">
            <a:avLst/>
          </a:prstGeom>
        </p:spPr>
      </p:pic>
    </p:spTree>
    <p:extLst>
      <p:ext uri="{BB962C8B-B14F-4D97-AF65-F5344CB8AC3E}">
        <p14:creationId xmlns:p14="http://schemas.microsoft.com/office/powerpoint/2010/main" val="3787690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6 Kingdom Classification System</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33" y="1667022"/>
            <a:ext cx="895553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673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5981</TotalTime>
  <Words>2315</Words>
  <Application>Microsoft Office PowerPoint</Application>
  <PresentationFormat>On-screen Show (4:3)</PresentationFormat>
  <Paragraphs>458</Paragraphs>
  <Slides>45</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ＭＳ Ｐゴシック</vt:lpstr>
      <vt:lpstr>Arial</vt:lpstr>
      <vt:lpstr>Calibri</vt:lpstr>
      <vt:lpstr>DejaVu Sans Condensed</vt:lpstr>
      <vt:lpstr>Gill Sans MT</vt:lpstr>
      <vt:lpstr>Tempus Sans ITC</vt:lpstr>
      <vt:lpstr>Times New Roman</vt:lpstr>
      <vt:lpstr>TimesNewRomanBdMS</vt:lpstr>
      <vt:lpstr>TimesNewRomanMS</vt:lpstr>
      <vt:lpstr>Verdana</vt:lpstr>
      <vt:lpstr>Wingdings</vt:lpstr>
      <vt:lpstr>Wingdings 2</vt:lpstr>
      <vt:lpstr>Solstice</vt:lpstr>
      <vt:lpstr>How Can We Tell the Difference Between Species?</vt:lpstr>
      <vt:lpstr>Evolution: Classification</vt:lpstr>
      <vt:lpstr>Classification</vt:lpstr>
      <vt:lpstr>Biological Species Concept</vt:lpstr>
      <vt:lpstr>How Do We Name Organisms?</vt:lpstr>
      <vt:lpstr>Classification</vt:lpstr>
      <vt:lpstr>Linnaean Classification</vt:lpstr>
      <vt:lpstr>The 3 Domain Classification System</vt:lpstr>
      <vt:lpstr>The 6 Kingdom Classification System</vt:lpstr>
      <vt:lpstr>Dog Taxonomical Classification</vt:lpstr>
      <vt:lpstr>Naming Species</vt:lpstr>
      <vt:lpstr>Example: Scientific Name for a dog.</vt:lpstr>
      <vt:lpstr>How Do We Classify Organisms?</vt:lpstr>
      <vt:lpstr>The Challenge With Taxonomy &amp; The New Solution</vt:lpstr>
      <vt:lpstr>The Challenge With Taxonomy &amp; The New Solution</vt:lpstr>
      <vt:lpstr>With All This Life Out There, How Can We Discover Evolutionary Relationships?</vt:lpstr>
      <vt:lpstr>Identifying Species’ Relatedness</vt:lpstr>
      <vt:lpstr>Phylogenetic Tree</vt:lpstr>
      <vt:lpstr>Phylogenic/ Evolutionary Trees</vt:lpstr>
      <vt:lpstr>Cladograms</vt:lpstr>
      <vt:lpstr>Cladograms</vt:lpstr>
      <vt:lpstr>Comparative Morphology</vt:lpstr>
      <vt:lpstr>Using Proteins as a “Molecular Clock”</vt:lpstr>
      <vt:lpstr>PowerPoint Presentation</vt:lpstr>
      <vt:lpstr>PowerPoint Presentation</vt:lpstr>
      <vt:lpstr>How Do We Decide the Relationship Between All Of Life’s Diversity?</vt:lpstr>
      <vt:lpstr>HOW?</vt:lpstr>
      <vt:lpstr>Cladistic Analysis</vt:lpstr>
      <vt:lpstr>How Do You Construct Cladograms?</vt:lpstr>
      <vt:lpstr>How did Plants Evolve?</vt:lpstr>
      <vt:lpstr>Constructing a Cladogram</vt:lpstr>
      <vt:lpstr>PowerPoint Presentation</vt:lpstr>
      <vt:lpstr>Using Molecular Evidence. Comparing Amino Acid Sequences</vt:lpstr>
      <vt:lpstr>Cladogram Construction</vt:lpstr>
      <vt:lpstr>First Practice Problem</vt:lpstr>
      <vt:lpstr>Construct a Cladogram of the following organisms. </vt:lpstr>
      <vt:lpstr>Cladogram </vt:lpstr>
      <vt:lpstr>Cladograms come in all shapes as long as the criteria are all accounted for.</vt:lpstr>
      <vt:lpstr>Who Knows What a Field Guide Is?</vt:lpstr>
      <vt:lpstr>Biologists’ Field Guide</vt:lpstr>
      <vt:lpstr>Dichotomous Key</vt:lpstr>
      <vt:lpstr>Dichotomous Key</vt:lpstr>
      <vt:lpstr>Dichotomous Key</vt:lpstr>
      <vt:lpstr>PowerPoint Presentation</vt:lpstr>
      <vt:lpstr>A Character Matrix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Dichotomous Key</dc:title>
  <dc:creator>Ives, Keith</dc:creator>
  <cp:lastModifiedBy>Chiang, Kwok him</cp:lastModifiedBy>
  <cp:revision>123</cp:revision>
  <dcterms:created xsi:type="dcterms:W3CDTF">2013-04-17T15:36:44Z</dcterms:created>
  <dcterms:modified xsi:type="dcterms:W3CDTF">2019-02-04T14:48:59Z</dcterms:modified>
</cp:coreProperties>
</file>