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handoutMasterIdLst>
    <p:handoutMasterId r:id="rId27"/>
  </p:handoutMasterIdLst>
  <p:sldIdLst>
    <p:sldId id="278" r:id="rId2"/>
    <p:sldId id="256" r:id="rId3"/>
    <p:sldId id="262" r:id="rId4"/>
    <p:sldId id="257" r:id="rId5"/>
    <p:sldId id="258" r:id="rId6"/>
    <p:sldId id="263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77" r:id="rId15"/>
    <p:sldId id="268" r:id="rId16"/>
    <p:sldId id="273" r:id="rId17"/>
    <p:sldId id="272" r:id="rId18"/>
    <p:sldId id="269" r:id="rId19"/>
    <p:sldId id="270" r:id="rId20"/>
    <p:sldId id="271" r:id="rId21"/>
    <p:sldId id="274" r:id="rId22"/>
    <p:sldId id="279" r:id="rId23"/>
    <p:sldId id="275" r:id="rId24"/>
    <p:sldId id="280" r:id="rId25"/>
    <p:sldId id="276" r:id="rId2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B6A5A5-9F8B-4D67-A423-4FA33DA972A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2E01385-6337-49D4-9E83-3EE9DBF658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85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1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5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5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6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1AE3-C759-448F-B3A7-4A423634AF35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9C35A-FF5D-4B7E-A19C-964EB0058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86" y="2160589"/>
            <a:ext cx="53340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78" y="1270000"/>
            <a:ext cx="8151841" cy="567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6964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Garamond" panose="02020404030301010803" pitchFamily="18" charset="0"/>
              </a:rPr>
              <a:t>3. f(x) = x − 5; translation 4 units to the left </a:t>
            </a:r>
            <a:br>
              <a:rPr lang="en-US" sz="4000" b="1" dirty="0" smtClean="0">
                <a:latin typeface="Garamond" panose="02020404030301010803" pitchFamily="18" charset="0"/>
              </a:rPr>
            </a:br>
            <a:r>
              <a:rPr lang="en-US" sz="4000" b="1" dirty="0" smtClean="0">
                <a:latin typeface="Garamond" panose="02020404030301010803" pitchFamily="18" charset="0"/>
              </a:rPr>
              <a:t>4. f(x) = x + 2; translation 2 units to the right</a:t>
            </a:r>
            <a:br>
              <a:rPr lang="en-US" sz="4000" b="1" dirty="0" smtClean="0">
                <a:latin typeface="Garamond" panose="02020404030301010803" pitchFamily="18" charset="0"/>
              </a:rPr>
            </a:br>
            <a:endParaRPr lang="en-US" sz="4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Let   </a:t>
            </a:r>
            <a:r>
              <a:rPr lang="en-US" i="1" dirty="0" smtClean="0">
                <a:solidFill>
                  <a:srgbClr val="0070C0"/>
                </a:solidFill>
              </a:rPr>
              <a:t>f(x) = 2x + 1.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363"/>
            <a:ext cx="10515600" cy="4306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a.	Write a function </a:t>
            </a:r>
            <a:r>
              <a:rPr lang="en-US" sz="36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g</a:t>
            </a: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whose graph is a translation 3 units down of the graph of </a:t>
            </a:r>
            <a:r>
              <a:rPr lang="en-US" sz="36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742950" indent="-742950">
              <a:buAutoNum type="alphaLcPeriod"/>
            </a:pPr>
            <a:endParaRPr lang="en-US" sz="3600" b="1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b. Write a function </a:t>
            </a:r>
            <a:r>
              <a:rPr lang="en-US" sz="36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h</a:t>
            </a: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whose graph is a translation 2 units to the left of the graph of </a:t>
            </a:r>
            <a:r>
              <a:rPr lang="en-US" sz="3600" b="1" i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</a:t>
            </a:r>
            <a:r>
              <a:rPr lang="en-US" sz="36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solve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60" y="2078913"/>
            <a:ext cx="10385608" cy="20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(Take Note)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60" y="1582520"/>
            <a:ext cx="10179853" cy="388077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</a:rPr>
              <a:t>reflection </a:t>
            </a:r>
            <a:r>
              <a:rPr lang="en-US" sz="4000" dirty="0">
                <a:solidFill>
                  <a:schemeClr val="tx1"/>
                </a:solidFill>
              </a:rPr>
              <a:t>is a transformation that </a:t>
            </a:r>
            <a:r>
              <a:rPr lang="en-US" sz="4000" dirty="0" smtClean="0">
                <a:solidFill>
                  <a:schemeClr val="tx1"/>
                </a:solidFill>
              </a:rPr>
              <a:t>flips </a:t>
            </a:r>
            <a:r>
              <a:rPr lang="en-US" sz="4000" dirty="0">
                <a:solidFill>
                  <a:schemeClr val="tx1"/>
                </a:solidFill>
              </a:rPr>
              <a:t>a graph over a line called the </a:t>
            </a:r>
            <a:r>
              <a:rPr lang="en-US" sz="4000" i="1" dirty="0">
                <a:solidFill>
                  <a:schemeClr val="tx1"/>
                </a:solidFill>
              </a:rPr>
              <a:t>line </a:t>
            </a:r>
            <a:r>
              <a:rPr lang="en-US" sz="4000" i="1" dirty="0" smtClean="0">
                <a:solidFill>
                  <a:schemeClr val="tx1"/>
                </a:solidFill>
              </a:rPr>
              <a:t>of reflection</a:t>
            </a:r>
            <a:r>
              <a:rPr lang="en-US" sz="4000" dirty="0">
                <a:solidFill>
                  <a:schemeClr val="tx1"/>
                </a:solidFill>
              </a:rPr>
              <a:t>. A </a:t>
            </a:r>
            <a:r>
              <a:rPr lang="en-US" sz="4000" dirty="0" smtClean="0">
                <a:solidFill>
                  <a:schemeClr val="tx1"/>
                </a:solidFill>
              </a:rPr>
              <a:t>reflected </a:t>
            </a:r>
            <a:r>
              <a:rPr lang="en-US" sz="4000" dirty="0">
                <a:solidFill>
                  <a:schemeClr val="tx1"/>
                </a:solidFill>
              </a:rPr>
              <a:t>point is the same distance from the line of </a:t>
            </a:r>
            <a:r>
              <a:rPr lang="en-US" sz="4000" dirty="0" smtClean="0">
                <a:solidFill>
                  <a:schemeClr val="tx1"/>
                </a:solidFill>
              </a:rPr>
              <a:t>reflection </a:t>
            </a:r>
            <a:r>
              <a:rPr lang="en-US" sz="4000" dirty="0">
                <a:solidFill>
                  <a:schemeClr val="tx1"/>
                </a:solidFill>
              </a:rPr>
              <a:t>as </a:t>
            </a:r>
            <a:r>
              <a:rPr lang="en-US" sz="4000" dirty="0" smtClean="0">
                <a:solidFill>
                  <a:schemeClr val="tx1"/>
                </a:solidFill>
              </a:rPr>
              <a:t>the original </a:t>
            </a:r>
            <a:r>
              <a:rPr lang="en-US" sz="4000" dirty="0">
                <a:solidFill>
                  <a:schemeClr val="tx1"/>
                </a:solidFill>
              </a:rPr>
              <a:t>point but on the opposite side of the line.</a:t>
            </a:r>
          </a:p>
        </p:txBody>
      </p:sp>
    </p:spTree>
    <p:extLst>
      <p:ext uri="{BB962C8B-B14F-4D97-AF65-F5344CB8AC3E}">
        <p14:creationId xmlns:p14="http://schemas.microsoft.com/office/powerpoint/2010/main" val="522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Reflections(Take Note):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45" y="1587098"/>
            <a:ext cx="8347364" cy="51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Graphing and Describing Reflections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8764" y="1825625"/>
                <a:ext cx="1072628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Graph p(x) = 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and its parent function. Then describe the transformation.</a:t>
                </a:r>
                <a:endPara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764" y="1825625"/>
                <a:ext cx="10726284" cy="4351338"/>
              </a:xfrm>
              <a:blipFill>
                <a:blip r:embed="rId2"/>
                <a:stretch>
                  <a:fillRect l="-1819" t="-3081" r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382" y="2539856"/>
            <a:ext cx="3504439" cy="3377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79" y="3222213"/>
            <a:ext cx="3642123" cy="253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raph the function and its parent function. Then describe the transformation.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1" y="2160589"/>
            <a:ext cx="10079203" cy="24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Reflections of Functions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(x) = ∣x + 3 ∣ + 1.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116790" cy="3880773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dirty="0" smtClean="0"/>
              <a:t>Write a function g whose graph is a reflection in the x-axis of the graph of </a:t>
            </a:r>
            <a:r>
              <a:rPr lang="en-US" sz="3600" dirty="0" smtClean="0">
                <a:latin typeface="Blackadder ITC" panose="04020505051007020D02" pitchFamily="82" charset="0"/>
              </a:rPr>
              <a:t>f</a:t>
            </a:r>
            <a:r>
              <a:rPr lang="en-US" sz="3600" dirty="0" smtClean="0"/>
              <a:t>. </a:t>
            </a:r>
          </a:p>
          <a:p>
            <a:pPr marL="514350" indent="-514350">
              <a:buAutoNum type="alphaLcPeriod"/>
            </a:pPr>
            <a:r>
              <a:rPr lang="en-US" sz="3600" dirty="0" smtClean="0"/>
              <a:t>Write a function h whose graph is a reflection in the y-axis of the graph of </a:t>
            </a:r>
            <a:r>
              <a:rPr lang="en-US" sz="3600" dirty="0" smtClean="0">
                <a:latin typeface="Blackadder ITC" panose="04020505051007020D02" pitchFamily="82" charset="0"/>
              </a:rPr>
              <a:t>f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727" y="451945"/>
            <a:ext cx="10474142" cy="13208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Vertical Stretch and Vertical Shrink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(Take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7" y="2068217"/>
            <a:ext cx="11606787" cy="456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way to transform the graph of a function is to multiply all of the y-coordinates by the same positive factor (other than 1). When the factor is greater than 1, the transformation is a vertical stretch. When the factor is greater than 0 and less than 1, it is a vertical shrink.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52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Functions and Transformations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1.1 and 1.2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9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734" y="2553999"/>
            <a:ext cx="3258467" cy="3302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69" y="708064"/>
            <a:ext cx="10208978" cy="1652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67" y="2553999"/>
            <a:ext cx="3272243" cy="3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479" y="1027906"/>
            <a:ext cx="3634221" cy="480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938" y="1042433"/>
            <a:ext cx="3871913" cy="48201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82166" y="4151167"/>
            <a:ext cx="166255" cy="1974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03504" y="4168486"/>
            <a:ext cx="166255" cy="1974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75417" y="4106141"/>
            <a:ext cx="166255" cy="1974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11045" y="4106141"/>
            <a:ext cx="166255" cy="1974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2278923"/>
            <a:ext cx="10857186" cy="388077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total reimbursement (in dollars) for driving a company car miles 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modeled by the 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                              				</a:t>
            </a:r>
          </a:p>
          <a:p>
            <a:pPr marL="0" lvl="0" indent="0" algn="ctr">
              <a:buNone/>
            </a:pP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After a policy change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more dollars are added on and then the total reimbursement amount 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multiplied by 1.25. Describe how to transform the graph of </a:t>
            </a:r>
            <a:r>
              <a:rPr lang="en-US" alt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What is </a:t>
            </a:r>
            <a:r>
              <a:rPr lang="en-US" altLang="en-US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reimbursement for a trip of 95 miles?</a:t>
            </a:r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83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503206"/>
              </p:ext>
            </p:extLst>
          </p:nvPr>
        </p:nvGraphicFramePr>
        <p:xfrm>
          <a:off x="4162737" y="3442447"/>
          <a:ext cx="3269728" cy="64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1155700" imgH="228600" progId="Equation.DSMT4">
                  <p:embed/>
                </p:oleObj>
              </mc:Choice>
              <mc:Fallback>
                <p:oleObj r:id="rId3" imgW="11557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737" y="3442447"/>
                        <a:ext cx="3269728" cy="648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2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690688"/>
            <a:ext cx="116395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78" y="2425426"/>
            <a:ext cx="111537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8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f(x) = ∣x − 3 ∣ − 5.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382"/>
            <a:ext cx="10515600" cy="478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</a:t>
            </a:r>
          </a:p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a function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whose graph is a horizontal shrink of the graph of f by a factor of 1/3 , and </a:t>
            </a:r>
          </a:p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a function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graph is a horizontal stretch of the graph of f by a factor of 2.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4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Function ( Take Note)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479" y="1435376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Functions that belong to the same family share key characteristics. The parent function is the most basic function in a family. Functions in the same family are transformations of their parent function.</a:t>
            </a:r>
          </a:p>
          <a:p>
            <a:endParaRPr lang="en-US" sz="44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0" y="1269999"/>
            <a:ext cx="10471091" cy="55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a Function Family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1930400"/>
            <a:ext cx="4445547" cy="4172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785" y="1826829"/>
            <a:ext cx="4663809" cy="41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81" y="405165"/>
            <a:ext cx="5527964" cy="64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Describing Transformations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3257" y="1860474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Comic Sans MS" panose="030F0702030302020204" pitchFamily="66" charset="0"/>
              </a:rPr>
              <a:t>A transformation changes the size, shape, position, or orientation of a graph. A translation is a transformation that shifts a graph horizontally and/or vertically but does not change its size, shape, or orientation.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61" y="-93518"/>
            <a:ext cx="5251663" cy="1600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Graphing and Describing Translations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036" b="7036"/>
          <a:stretch>
            <a:fillRect/>
          </a:stretch>
        </p:blipFill>
        <p:spPr>
          <a:xfrm>
            <a:off x="6779964" y="1619479"/>
            <a:ext cx="4674121" cy="36907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30506" y="1797628"/>
            <a:ext cx="6356733" cy="38115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Graph g(x) = x − 4 and its parent function. Then describe the transformation.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Solution: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The function g is a linear function with a slope of 1 and a y-intercept of −4. So, draw a line through the point (0, −4) with a slope of 1. </a:t>
            </a:r>
          </a:p>
          <a:p>
            <a:r>
              <a:rPr lang="en-US" sz="2800" b="1" dirty="0" smtClean="0"/>
              <a:t>The graph of g is 4 units below the graph of the parent linear function f.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80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raph the function and its parent function. Then describe the transformation.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1. g(x) = x + 4                                                          2. f(x) = x − 6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07" y="2480424"/>
            <a:ext cx="3995369" cy="4049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67" y="2553999"/>
            <a:ext cx="3655392" cy="37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498</Words>
  <Application>Microsoft Office PowerPoint</Application>
  <PresentationFormat>Widescreen</PresentationFormat>
  <Paragraphs>49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Blackadder ITC</vt:lpstr>
      <vt:lpstr>Calibri</vt:lpstr>
      <vt:lpstr>Calibri Light</vt:lpstr>
      <vt:lpstr>Cambria Math</vt:lpstr>
      <vt:lpstr>Comic Sans MS</vt:lpstr>
      <vt:lpstr>Garamond</vt:lpstr>
      <vt:lpstr>Office Theme</vt:lpstr>
      <vt:lpstr>Equation.DSMT4</vt:lpstr>
      <vt:lpstr>Bellwork</vt:lpstr>
      <vt:lpstr>Parent Functions and Transformations</vt:lpstr>
      <vt:lpstr>Parent Function ( Take Note)</vt:lpstr>
      <vt:lpstr>Take Note</vt:lpstr>
      <vt:lpstr>Identifying a Function Family</vt:lpstr>
      <vt:lpstr>You Try:</vt:lpstr>
      <vt:lpstr>Describing Transformations</vt:lpstr>
      <vt:lpstr>Graphing and Describing Translations</vt:lpstr>
      <vt:lpstr>Graph the function and its parent function. Then describe the transformation. </vt:lpstr>
      <vt:lpstr>Take Note</vt:lpstr>
      <vt:lpstr>You try:</vt:lpstr>
      <vt:lpstr>Bellwork Let   f(x) = 2x + 1.</vt:lpstr>
      <vt:lpstr>Let’s solve together</vt:lpstr>
      <vt:lpstr>Reflection (Take Note)</vt:lpstr>
      <vt:lpstr>Reflections(Take Note):</vt:lpstr>
      <vt:lpstr>Graphing and Describing Reflections</vt:lpstr>
      <vt:lpstr>Graph the function and its parent function. Then describe the transformation. </vt:lpstr>
      <vt:lpstr>Writing Reflections of Functions  Let f (x) = ∣x + 3 ∣ + 1. </vt:lpstr>
      <vt:lpstr>Vertical Stretch and Vertical Shrink (Take Note)</vt:lpstr>
      <vt:lpstr>PowerPoint Presentation</vt:lpstr>
      <vt:lpstr>PowerPoint Presentation</vt:lpstr>
      <vt:lpstr>Bellwork</vt:lpstr>
      <vt:lpstr>Take Note</vt:lpstr>
      <vt:lpstr>Take Note</vt:lpstr>
      <vt:lpstr>Let f(x) = ∣x − 3 ∣ − 5. 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Functions and Transformations</dc:title>
  <dc:creator>Khan, Sharmin</dc:creator>
  <cp:lastModifiedBy>Khan, Sharmin</cp:lastModifiedBy>
  <cp:revision>29</cp:revision>
  <cp:lastPrinted>2017-07-31T18:55:46Z</cp:lastPrinted>
  <dcterms:created xsi:type="dcterms:W3CDTF">2016-07-27T17:28:22Z</dcterms:created>
  <dcterms:modified xsi:type="dcterms:W3CDTF">2018-08-03T21:04:08Z</dcterms:modified>
</cp:coreProperties>
</file>