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8" r:id="rId3"/>
    <p:sldId id="260" r:id="rId4"/>
  </p:sldIdLst>
  <p:sldSz cx="6858000" cy="9144000" type="letter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250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62C3-5CAA-4EC3-9235-54A228A66B67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F2503-3DFC-4726-A215-BEE22B786C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68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62C3-5CAA-4EC3-9235-54A228A66B67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F2503-3DFC-4726-A215-BEE22B786C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900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62C3-5CAA-4EC3-9235-54A228A66B67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F2503-3DFC-4726-A215-BEE22B786C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650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62C3-5CAA-4EC3-9235-54A228A66B67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F2503-3DFC-4726-A215-BEE22B786C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052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62C3-5CAA-4EC3-9235-54A228A66B67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F2503-3DFC-4726-A215-BEE22B786C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913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62C3-5CAA-4EC3-9235-54A228A66B67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F2503-3DFC-4726-A215-BEE22B786C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297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62C3-5CAA-4EC3-9235-54A228A66B67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F2503-3DFC-4726-A215-BEE22B786C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457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62C3-5CAA-4EC3-9235-54A228A66B67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F2503-3DFC-4726-A215-BEE22B786C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679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62C3-5CAA-4EC3-9235-54A228A66B67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F2503-3DFC-4726-A215-BEE22B786C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152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62C3-5CAA-4EC3-9235-54A228A66B67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F2503-3DFC-4726-A215-BEE22B786C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681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62C3-5CAA-4EC3-9235-54A228A66B67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F2503-3DFC-4726-A215-BEE22B786C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542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B62C3-5CAA-4EC3-9235-54A228A66B67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F2503-3DFC-4726-A215-BEE22B786C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607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E0F71BB-A0A8-4033-8537-882BFA2396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4211" y="23318"/>
            <a:ext cx="7076815" cy="9120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282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02" y="31475"/>
            <a:ext cx="6806231" cy="9056767"/>
          </a:xfrm>
          <a:prstGeom prst="rect">
            <a:avLst/>
          </a:prstGeom>
        </p:spPr>
      </p:pic>
      <p:sp>
        <p:nvSpPr>
          <p:cNvPr id="32" name="Rectangle 31"/>
          <p:cNvSpPr/>
          <p:nvPr/>
        </p:nvSpPr>
        <p:spPr>
          <a:xfrm>
            <a:off x="117772" y="1015345"/>
            <a:ext cx="66152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Century Gothic" panose="020B0502020202020204" pitchFamily="34" charset="0"/>
              </a:rPr>
              <a:t>The information provided below is designed to help you make sure that your child has the skills to be ready for first grade.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-67030" y="305040"/>
            <a:ext cx="687070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dirty="0">
                <a:solidFill>
                  <a:schemeClr val="bg1"/>
                </a:solidFill>
                <a:latin typeface="KG Red Hands" panose="02000505000000020004" pitchFamily="2" charset="0"/>
              </a:rPr>
              <a:t>You’re on your way to First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82035" y="1938675"/>
            <a:ext cx="3756378" cy="1215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>
                <a:latin typeface="Century Gothic" panose="020B0502020202020204" pitchFamily="34" charset="0"/>
              </a:rPr>
              <a:t>Personal Needs Without help, can they...</a:t>
            </a:r>
            <a:br>
              <a:rPr lang="en-US" sz="1100" dirty="0">
                <a:latin typeface="Century Gothic" panose="020B0502020202020204" pitchFamily="34" charset="0"/>
              </a:rPr>
            </a:br>
            <a:r>
              <a:rPr lang="en-US" sz="1000" dirty="0">
                <a:latin typeface="Century Gothic" panose="020B0502020202020204" pitchFamily="34" charset="0"/>
              </a:rPr>
              <a:t>____</a:t>
            </a:r>
            <a:r>
              <a:rPr lang="en-US" sz="1200" dirty="0">
                <a:latin typeface="Century Gothic" panose="020B0502020202020204" pitchFamily="34" charset="0"/>
              </a:rPr>
              <a:t> </a:t>
            </a:r>
            <a:r>
              <a:rPr lang="en-US" sz="1000" dirty="0">
                <a:latin typeface="Century Gothic" panose="020B0502020202020204" pitchFamily="34" charset="0"/>
              </a:rPr>
              <a:t>Put on and take off coat, shoes   </a:t>
            </a:r>
            <a:br>
              <a:rPr lang="en-US" sz="1000" dirty="0">
                <a:latin typeface="Century Gothic" panose="020B0502020202020204" pitchFamily="34" charset="0"/>
              </a:rPr>
            </a:br>
            <a:r>
              <a:rPr lang="en-US" sz="1000" dirty="0">
                <a:latin typeface="Century Gothic" panose="020B0502020202020204" pitchFamily="34" charset="0"/>
              </a:rPr>
              <a:t>____ Tie their own shoes</a:t>
            </a:r>
            <a:br>
              <a:rPr lang="en-US" sz="1000" dirty="0">
                <a:latin typeface="Century Gothic" panose="020B0502020202020204" pitchFamily="34" charset="0"/>
              </a:rPr>
            </a:br>
            <a:r>
              <a:rPr lang="en-US" sz="1000" dirty="0">
                <a:latin typeface="Century Gothic" panose="020B0502020202020204" pitchFamily="34" charset="0"/>
              </a:rPr>
              <a:t>____ Open packets and containers for lunch</a:t>
            </a:r>
          </a:p>
          <a:p>
            <a:r>
              <a:rPr lang="en-US" sz="1000" dirty="0">
                <a:latin typeface="Century Gothic" panose="020B0502020202020204" pitchFamily="34" charset="0"/>
              </a:rPr>
              <a:t>____ State birthday</a:t>
            </a:r>
            <a:br>
              <a:rPr lang="en-US" sz="1000" dirty="0">
                <a:latin typeface="Century Gothic" panose="020B0502020202020204" pitchFamily="34" charset="0"/>
              </a:rPr>
            </a:br>
            <a:r>
              <a:rPr lang="en-US" sz="1000" dirty="0">
                <a:latin typeface="Century Gothic" panose="020B0502020202020204" pitchFamily="34" charset="0"/>
              </a:rPr>
              <a:t>____ State address and phone number</a:t>
            </a:r>
            <a:br>
              <a:rPr lang="en-US" sz="1000" dirty="0">
                <a:latin typeface="Century Gothic" panose="020B0502020202020204" pitchFamily="34" charset="0"/>
              </a:rPr>
            </a:br>
            <a:endParaRPr lang="en-US" sz="1000" dirty="0">
              <a:latin typeface="Century Gothic" panose="020B0502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0676" y="1477010"/>
            <a:ext cx="6615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KG Red Hands" panose="02000505000000020004" pitchFamily="2" charset="0"/>
              </a:rPr>
              <a:t>You bet, I’m ready for First Grade!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406698" y="1938675"/>
            <a:ext cx="342900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>
                <a:latin typeface="Century Gothic" panose="020B0502020202020204" pitchFamily="34" charset="0"/>
              </a:rPr>
              <a:t>Social Skills Can they ...</a:t>
            </a:r>
            <a:br>
              <a:rPr lang="en-US" sz="1100" dirty="0">
                <a:latin typeface="Century Gothic" panose="020B0502020202020204" pitchFamily="34" charset="0"/>
              </a:rPr>
            </a:br>
            <a:r>
              <a:rPr lang="en-US" sz="1100" dirty="0">
                <a:latin typeface="Century Gothic" panose="020B0502020202020204" pitchFamily="34" charset="0"/>
              </a:rPr>
              <a:t>____ </a:t>
            </a:r>
            <a:r>
              <a:rPr lang="en-US" sz="1000" dirty="0">
                <a:latin typeface="Century Gothic" panose="020B0502020202020204" pitchFamily="34" charset="0"/>
              </a:rPr>
              <a:t>Accept responsibility for their choices</a:t>
            </a:r>
            <a:br>
              <a:rPr lang="en-US" sz="1000" dirty="0">
                <a:latin typeface="Century Gothic" panose="020B0502020202020204" pitchFamily="34" charset="0"/>
              </a:rPr>
            </a:br>
            <a:r>
              <a:rPr lang="en-US" sz="1000" dirty="0">
                <a:latin typeface="Century Gothic" panose="020B0502020202020204" pitchFamily="34" charset="0"/>
              </a:rPr>
              <a:t>____ Cooperate with other children   </a:t>
            </a:r>
            <a:br>
              <a:rPr lang="en-US" sz="1000" dirty="0">
                <a:latin typeface="Century Gothic" panose="020B0502020202020204" pitchFamily="34" charset="0"/>
              </a:rPr>
            </a:br>
            <a:r>
              <a:rPr lang="en-US" sz="1000" dirty="0">
                <a:latin typeface="Century Gothic" panose="020B0502020202020204" pitchFamily="34" charset="0"/>
              </a:rPr>
              <a:t>____ Work independently </a:t>
            </a:r>
            <a:br>
              <a:rPr lang="en-US" sz="1000" dirty="0">
                <a:latin typeface="Century Gothic" panose="020B0502020202020204" pitchFamily="34" charset="0"/>
              </a:rPr>
            </a:br>
            <a:r>
              <a:rPr lang="en-US" sz="1000" dirty="0">
                <a:latin typeface="Century Gothic" panose="020B0502020202020204" pitchFamily="34" charset="0"/>
              </a:rPr>
              <a:t>____ Follow multi-step directions </a:t>
            </a:r>
          </a:p>
          <a:p>
            <a:r>
              <a:rPr lang="en-US" sz="1000" dirty="0">
                <a:latin typeface="Century Gothic" panose="020B0502020202020204" pitchFamily="34" charset="0"/>
              </a:rPr>
              <a:t>____ Problem solve for basic problems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FBA2495-B7BB-4709-843A-0B8BE00B16DC}"/>
              </a:ext>
            </a:extLst>
          </p:cNvPr>
          <p:cNvSpPr txBox="1"/>
          <p:nvPr/>
        </p:nvSpPr>
        <p:spPr>
          <a:xfrm>
            <a:off x="188384" y="6186789"/>
            <a:ext cx="66152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KG Red Hands" panose="02000505000000020004" pitchFamily="2" charset="0"/>
              </a:rPr>
              <a:t>Additional Information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24D3C34-67C0-46FF-929B-2693F3EE9217}"/>
              </a:ext>
            </a:extLst>
          </p:cNvPr>
          <p:cNvSpPr txBox="1"/>
          <p:nvPr/>
        </p:nvSpPr>
        <p:spPr>
          <a:xfrm>
            <a:off x="223566" y="6617062"/>
            <a:ext cx="3183131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</a:rPr>
              <a:t>Summer Slide</a:t>
            </a:r>
          </a:p>
          <a:p>
            <a:r>
              <a:rPr lang="en-US" sz="1000" dirty="0">
                <a:latin typeface="Century Gothic" panose="020B0502020202020204" pitchFamily="34" charset="0"/>
              </a:rPr>
              <a:t>-Children lose 2-3 months of academic knowledge during the summer.</a:t>
            </a:r>
          </a:p>
          <a:p>
            <a:r>
              <a:rPr lang="en-US" sz="1000" dirty="0">
                <a:latin typeface="Century Gothic" panose="020B0502020202020204" pitchFamily="34" charset="0"/>
              </a:rPr>
              <a:t>-To help with summer slide, have your child work on ELA and math skills at least 1 hour a day. </a:t>
            </a:r>
          </a:p>
          <a:p>
            <a:r>
              <a:rPr lang="en-US" sz="1000" dirty="0">
                <a:latin typeface="Century Gothic" panose="020B0502020202020204" pitchFamily="34" charset="0"/>
              </a:rPr>
              <a:t>-Go to the library and check out books or read while there.</a:t>
            </a:r>
          </a:p>
          <a:p>
            <a:r>
              <a:rPr lang="en-US" sz="1000" dirty="0">
                <a:latin typeface="Century Gothic" panose="020B0502020202020204" pitchFamily="34" charset="0"/>
              </a:rPr>
              <a:t>-Limit screen time (computer,</a:t>
            </a:r>
          </a:p>
          <a:p>
            <a:r>
              <a:rPr lang="en-US" sz="1000" dirty="0">
                <a:latin typeface="Century Gothic" panose="020B0502020202020204" pitchFamily="34" charset="0"/>
              </a:rPr>
              <a:t>tablet, phone, video games</a:t>
            </a:r>
          </a:p>
          <a:p>
            <a:r>
              <a:rPr lang="en-US" sz="1000" dirty="0">
                <a:latin typeface="Century Gothic" panose="020B0502020202020204" pitchFamily="34" charset="0"/>
              </a:rPr>
              <a:t>-Take a walk and count</a:t>
            </a:r>
          </a:p>
          <a:p>
            <a:r>
              <a:rPr lang="en-US" sz="1000" dirty="0">
                <a:latin typeface="Century Gothic" panose="020B0502020202020204" pitchFamily="34" charset="0"/>
              </a:rPr>
              <a:t>objects, notice shapes,</a:t>
            </a:r>
          </a:p>
          <a:p>
            <a:r>
              <a:rPr lang="en-US" sz="1000" dirty="0">
                <a:latin typeface="Century Gothic" panose="020B0502020202020204" pitchFamily="34" charset="0"/>
              </a:rPr>
              <a:t>talk with your child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AA87EE4-ABBB-4CC2-A11C-1FA56276A450}"/>
              </a:ext>
            </a:extLst>
          </p:cNvPr>
          <p:cNvSpPr txBox="1"/>
          <p:nvPr/>
        </p:nvSpPr>
        <p:spPr>
          <a:xfrm>
            <a:off x="3545180" y="6586899"/>
            <a:ext cx="300058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</a:rPr>
              <a:t>Educational Websites</a:t>
            </a:r>
          </a:p>
          <a:p>
            <a:r>
              <a:rPr lang="en-US" sz="1100" dirty="0">
                <a:latin typeface="Century Gothic" panose="020B0502020202020204" pitchFamily="34" charset="0"/>
              </a:rPr>
              <a:t>-Starfall.com</a:t>
            </a:r>
          </a:p>
          <a:p>
            <a:r>
              <a:rPr lang="en-US" sz="1100" dirty="0">
                <a:latin typeface="Century Gothic" panose="020B0502020202020204" pitchFamily="34" charset="0"/>
              </a:rPr>
              <a:t>-Abcya.com</a:t>
            </a:r>
          </a:p>
          <a:p>
            <a:r>
              <a:rPr lang="en-US" sz="1100" dirty="0">
                <a:latin typeface="Century Gothic" panose="020B0502020202020204" pitchFamily="34" charset="0"/>
              </a:rPr>
              <a:t>-Teachyourmonstertoread.com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EA36A03-D0A8-4A2A-A87D-1F6D545914B1}"/>
              </a:ext>
            </a:extLst>
          </p:cNvPr>
          <p:cNvSpPr/>
          <p:nvPr/>
        </p:nvSpPr>
        <p:spPr>
          <a:xfrm>
            <a:off x="135122" y="3100935"/>
            <a:ext cx="659793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>
                <a:latin typeface="Century Gothic" panose="020B0502020202020204" pitchFamily="34" charset="0"/>
              </a:rPr>
              <a:t>ELA Skills Do your children...</a:t>
            </a:r>
            <a:br>
              <a:rPr lang="en-US" sz="1100" dirty="0">
                <a:latin typeface="Century Gothic" panose="020B0502020202020204" pitchFamily="34" charset="0"/>
              </a:rPr>
            </a:br>
            <a:br>
              <a:rPr lang="en-US" sz="500" dirty="0">
                <a:latin typeface="Century Gothic" panose="020B0502020202020204" pitchFamily="34" charset="0"/>
              </a:rPr>
            </a:br>
            <a:r>
              <a:rPr lang="en-US" sz="1000" dirty="0">
                <a:latin typeface="Century Gothic" panose="020B0502020202020204" pitchFamily="34" charset="0"/>
              </a:rPr>
              <a:t>____ Tell and retell familiar stories   </a:t>
            </a:r>
            <a:br>
              <a:rPr lang="en-US" sz="1000" dirty="0">
                <a:latin typeface="Century Gothic" panose="020B0502020202020204" pitchFamily="34" charset="0"/>
              </a:rPr>
            </a:br>
            <a:r>
              <a:rPr lang="en-US" sz="1000" dirty="0">
                <a:latin typeface="Century Gothic" panose="020B0502020202020204" pitchFamily="34" charset="0"/>
              </a:rPr>
              <a:t>____ Recognizes all upper and lower case letters</a:t>
            </a:r>
          </a:p>
          <a:p>
            <a:r>
              <a:rPr lang="en-US" sz="1000" dirty="0">
                <a:latin typeface="Century Gothic" panose="020B0502020202020204" pitchFamily="34" charset="0"/>
              </a:rPr>
              <a:t>____ Know sounds that letters make </a:t>
            </a:r>
            <a:br>
              <a:rPr lang="en-US" sz="1000" dirty="0">
                <a:latin typeface="Century Gothic" panose="020B0502020202020204" pitchFamily="34" charset="0"/>
              </a:rPr>
            </a:br>
            <a:r>
              <a:rPr lang="en-US" sz="1000" dirty="0">
                <a:latin typeface="Century Gothic" panose="020B0502020202020204" pitchFamily="34" charset="0"/>
              </a:rPr>
              <a:t>____ Writes first name and last name (M-a-t-t, not M-A-T-T)</a:t>
            </a:r>
          </a:p>
          <a:p>
            <a:r>
              <a:rPr lang="en-US" sz="1000" dirty="0">
                <a:latin typeface="Century Gothic" panose="020B0502020202020204" pitchFamily="34" charset="0"/>
              </a:rPr>
              <a:t>____ Knows basic sight words</a:t>
            </a:r>
          </a:p>
          <a:p>
            <a:r>
              <a:rPr lang="en-US" sz="1000" dirty="0">
                <a:latin typeface="Century Gothic" panose="020B0502020202020204" pitchFamily="34" charset="0"/>
              </a:rPr>
              <a:t>____ Write 1-3 sentences with a capital, spacing between words and punctuation at the end </a:t>
            </a:r>
            <a:br>
              <a:rPr lang="en-US" sz="1000" dirty="0">
                <a:latin typeface="Century Gothic" panose="020B0502020202020204" pitchFamily="34" charset="0"/>
              </a:rPr>
            </a:br>
            <a:r>
              <a:rPr lang="en-US" sz="1000" dirty="0">
                <a:latin typeface="Century Gothic" panose="020B0502020202020204" pitchFamily="34" charset="0"/>
              </a:rPr>
              <a:t>____ Blend and segment one syllable words (c-a-t, cat)</a:t>
            </a:r>
            <a:br>
              <a:rPr lang="en-US" sz="1000" dirty="0">
                <a:latin typeface="Century Gothic" panose="020B0502020202020204" pitchFamily="34" charset="0"/>
              </a:rPr>
            </a:br>
            <a:endParaRPr lang="en-US" sz="1000" dirty="0">
              <a:latin typeface="Century Gothic" panose="020B0502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BE6BD65-8D33-4A50-889D-D84C735392FD}"/>
              </a:ext>
            </a:extLst>
          </p:cNvPr>
          <p:cNvSpPr/>
          <p:nvPr/>
        </p:nvSpPr>
        <p:spPr>
          <a:xfrm>
            <a:off x="117772" y="4597828"/>
            <a:ext cx="6427994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>
                <a:latin typeface="Century Gothic" panose="020B0502020202020204" pitchFamily="34" charset="0"/>
              </a:rPr>
              <a:t>Math Skills Do your children …</a:t>
            </a:r>
          </a:p>
          <a:p>
            <a:br>
              <a:rPr lang="en-US" sz="500" dirty="0">
                <a:latin typeface="Century Gothic" panose="020B0502020202020204" pitchFamily="34" charset="0"/>
              </a:rPr>
            </a:br>
            <a:r>
              <a:rPr lang="en-US" sz="1000" dirty="0">
                <a:latin typeface="Century Gothic" panose="020B0502020202020204" pitchFamily="34" charset="0"/>
              </a:rPr>
              <a:t>____ Know colors, shapes (2D and 3D) and sizes</a:t>
            </a:r>
          </a:p>
          <a:p>
            <a:r>
              <a:rPr lang="en-US" sz="1000" dirty="0">
                <a:latin typeface="Century Gothic" panose="020B0502020202020204" pitchFamily="34" charset="0"/>
              </a:rPr>
              <a:t>____ Counts to 100 by 1’s and 10’s</a:t>
            </a:r>
          </a:p>
          <a:p>
            <a:r>
              <a:rPr lang="en-US" sz="1000" dirty="0">
                <a:latin typeface="Century Gothic" panose="020B0502020202020204" pitchFamily="34" charset="0"/>
              </a:rPr>
              <a:t>____ Write numbers up to 20</a:t>
            </a:r>
          </a:p>
          <a:p>
            <a:r>
              <a:rPr lang="en-US" sz="1000" dirty="0">
                <a:latin typeface="Century Gothic" panose="020B0502020202020204" pitchFamily="34" charset="0"/>
              </a:rPr>
              <a:t>____ Count objects up to 20 and know the last number said is the number of objects</a:t>
            </a:r>
          </a:p>
          <a:p>
            <a:r>
              <a:rPr lang="en-US" sz="1000" dirty="0">
                <a:latin typeface="Century Gothic" panose="020B0502020202020204" pitchFamily="34" charset="0"/>
              </a:rPr>
              <a:t>____ Add and Subtract numbers within 10</a:t>
            </a:r>
          </a:p>
          <a:p>
            <a:r>
              <a:rPr lang="en-US" sz="1000" dirty="0">
                <a:latin typeface="Century Gothic" panose="020B0502020202020204" pitchFamily="34" charset="0"/>
              </a:rPr>
              <a:t>____ Identify which group has more/less</a:t>
            </a:r>
          </a:p>
          <a:p>
            <a:r>
              <a:rPr lang="en-US" sz="1000" dirty="0">
                <a:latin typeface="Century Gothic" panose="020B0502020202020204" pitchFamily="34" charset="0"/>
              </a:rPr>
              <a:t>____ Describe position of items (above, below, next to, beside, behind, in front of)</a:t>
            </a:r>
          </a:p>
          <a:p>
            <a:r>
              <a:rPr lang="en-US" sz="1000" dirty="0">
                <a:latin typeface="Century Gothic" panose="020B0502020202020204" pitchFamily="34" charset="0"/>
              </a:rPr>
              <a:t>____ Compose and decompose numbers within 20 (19 is 10 and 9)</a:t>
            </a:r>
          </a:p>
          <a:p>
            <a:br>
              <a:rPr lang="en-US" sz="1000" dirty="0">
                <a:latin typeface="Century Gothic" panose="020B0502020202020204" pitchFamily="34" charset="0"/>
              </a:rPr>
            </a:br>
            <a:endParaRPr lang="en-US" sz="1000" dirty="0">
              <a:latin typeface="Century Gothic" panose="020B0502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F34C4D4-D781-462A-9D0B-146B1AAA0E2E}"/>
              </a:ext>
            </a:extLst>
          </p:cNvPr>
          <p:cNvSpPr/>
          <p:nvPr/>
        </p:nvSpPr>
        <p:spPr>
          <a:xfrm>
            <a:off x="182035" y="8753708"/>
            <a:ext cx="743516" cy="223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7C6E2B3-905C-4B9A-AC56-73C57939BC6F}"/>
              </a:ext>
            </a:extLst>
          </p:cNvPr>
          <p:cNvSpPr/>
          <p:nvPr/>
        </p:nvSpPr>
        <p:spPr>
          <a:xfrm>
            <a:off x="117772" y="8780158"/>
            <a:ext cx="74571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latin typeface="Century Gothic" panose="020B0502020202020204" pitchFamily="34" charset="0"/>
              </a:rPr>
              <a:t>©Tara West</a:t>
            </a:r>
            <a:endParaRPr lang="en-US" sz="800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B965E53-407B-4675-9CEA-FE56DB81C717}"/>
              </a:ext>
            </a:extLst>
          </p:cNvPr>
          <p:cNvSpPr/>
          <p:nvPr/>
        </p:nvSpPr>
        <p:spPr>
          <a:xfrm>
            <a:off x="1806499" y="3015278"/>
            <a:ext cx="3298242" cy="309527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Century Gothic" panose="020B0502020202020204" pitchFamily="34" charset="0"/>
              </a:rPr>
              <a:t>Editable Version</a:t>
            </a:r>
            <a:br>
              <a:rPr lang="en-US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US" dirty="0">
                <a:solidFill>
                  <a:schemeClr val="bg1"/>
                </a:solidFill>
                <a:latin typeface="Century Gothic" panose="020B0502020202020204" pitchFamily="34" charset="0"/>
              </a:rPr>
              <a:t>-Delete this button-</a:t>
            </a:r>
          </a:p>
        </p:txBody>
      </p:sp>
    </p:spTree>
    <p:extLst>
      <p:ext uri="{BB962C8B-B14F-4D97-AF65-F5344CB8AC3E}">
        <p14:creationId xmlns:p14="http://schemas.microsoft.com/office/powerpoint/2010/main" val="1833792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02" y="31475"/>
            <a:ext cx="6806231" cy="9056767"/>
          </a:xfrm>
          <a:prstGeom prst="rect">
            <a:avLst/>
          </a:prstGeom>
        </p:spPr>
      </p:pic>
      <p:sp>
        <p:nvSpPr>
          <p:cNvPr id="32" name="Rectangle 31"/>
          <p:cNvSpPr/>
          <p:nvPr/>
        </p:nvSpPr>
        <p:spPr>
          <a:xfrm>
            <a:off x="117772" y="1015345"/>
            <a:ext cx="66152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200" dirty="0">
                <a:latin typeface="Century Gothic" panose="020B0502020202020204" pitchFamily="34" charset="0"/>
              </a:rPr>
              <a:t>La información que se le provee a continuación está diseñada para ayudarle a estar seguro que su hijo o hija tiene las destrezas necesarias para estar listo/a para ingresar a primer grado.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-67030" y="305040"/>
            <a:ext cx="687070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3400" dirty="0">
                <a:solidFill>
                  <a:schemeClr val="bg1"/>
                </a:solidFill>
                <a:latin typeface="KG Red Hands" panose="02000505000000020004" pitchFamily="2" charset="0"/>
              </a:rPr>
              <a:t>Estás en Camino a Primero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82035" y="1938675"/>
            <a:ext cx="3756378" cy="1369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1100" b="1" dirty="0">
                <a:latin typeface="Century Gothic" panose="020B0502020202020204" pitchFamily="34" charset="0"/>
              </a:rPr>
              <a:t>Necesidades personales sin ayuda: Puede...</a:t>
            </a:r>
            <a:br>
              <a:rPr lang="es-ES_tradnl" sz="1100" dirty="0">
                <a:latin typeface="Century Gothic" panose="020B0502020202020204" pitchFamily="34" charset="0"/>
              </a:rPr>
            </a:br>
            <a:r>
              <a:rPr lang="es-ES_tradnl" sz="1000" dirty="0">
                <a:latin typeface="Century Gothic" panose="020B0502020202020204" pitchFamily="34" charset="0"/>
              </a:rPr>
              <a:t>____</a:t>
            </a:r>
            <a:r>
              <a:rPr lang="es-ES_tradnl" sz="1200" dirty="0">
                <a:latin typeface="Century Gothic" panose="020B0502020202020204" pitchFamily="34" charset="0"/>
              </a:rPr>
              <a:t> ¿</a:t>
            </a:r>
            <a:r>
              <a:rPr lang="es-ES_tradnl" sz="1000" dirty="0">
                <a:latin typeface="Century Gothic" panose="020B0502020202020204" pitchFamily="34" charset="0"/>
              </a:rPr>
              <a:t>Ponerse y quitarse su abrigo/zapatos? </a:t>
            </a:r>
            <a:br>
              <a:rPr lang="es-ES_tradnl" sz="1000" dirty="0">
                <a:latin typeface="Century Gothic" panose="020B0502020202020204" pitchFamily="34" charset="0"/>
              </a:rPr>
            </a:br>
            <a:r>
              <a:rPr lang="es-ES_tradnl" sz="1000" dirty="0">
                <a:latin typeface="Century Gothic" panose="020B0502020202020204" pitchFamily="34" charset="0"/>
              </a:rPr>
              <a:t>____ ¿Amarrase los cordones de los zapatos? </a:t>
            </a:r>
            <a:br>
              <a:rPr lang="es-ES_tradnl" sz="1000" dirty="0">
                <a:latin typeface="Century Gothic" panose="020B0502020202020204" pitchFamily="34" charset="0"/>
              </a:rPr>
            </a:br>
            <a:r>
              <a:rPr lang="es-ES_tradnl" sz="1000" dirty="0">
                <a:latin typeface="Century Gothic" panose="020B0502020202020204" pitchFamily="34" charset="0"/>
              </a:rPr>
              <a:t>____ ¿Abrir los paquetes y contenedores que trae </a:t>
            </a:r>
          </a:p>
          <a:p>
            <a:r>
              <a:rPr lang="es-ES_tradnl" sz="1000" dirty="0">
                <a:latin typeface="Century Gothic" panose="020B0502020202020204" pitchFamily="34" charset="0"/>
              </a:rPr>
              <a:t>para el almuerzo?</a:t>
            </a:r>
          </a:p>
          <a:p>
            <a:r>
              <a:rPr lang="es-ES_tradnl" sz="1000" dirty="0">
                <a:latin typeface="Century Gothic" panose="020B0502020202020204" pitchFamily="34" charset="0"/>
              </a:rPr>
              <a:t>____ ¿Sabe su fecha de cumpleaños?</a:t>
            </a:r>
          </a:p>
          <a:p>
            <a:r>
              <a:rPr lang="es-ES_tradnl" sz="1000" dirty="0">
                <a:latin typeface="Century Gothic" panose="020B0502020202020204" pitchFamily="34" charset="0"/>
              </a:rPr>
              <a:t>____ ¿Sabe su dirección y número de teléfono? </a:t>
            </a:r>
            <a:br>
              <a:rPr lang="es-ES_tradnl" sz="1000" dirty="0">
                <a:latin typeface="Century Gothic" panose="020B0502020202020204" pitchFamily="34" charset="0"/>
              </a:rPr>
            </a:br>
            <a:endParaRPr lang="es-ES_tradnl" sz="1000" dirty="0">
              <a:latin typeface="Century Gothic" panose="020B0502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0676" y="1585426"/>
            <a:ext cx="6615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400">
                <a:latin typeface="KG Red Hands" panose="02000505000000020004" pitchFamily="2" charset="0"/>
              </a:rPr>
              <a:t>¡Estoy </a:t>
            </a:r>
            <a:r>
              <a:rPr lang="es-ES_tradnl" sz="2400" dirty="0">
                <a:latin typeface="KG Red Hands" panose="02000505000000020004" pitchFamily="2" charset="0"/>
              </a:rPr>
              <a:t>listo/a para primer grado!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406698" y="1938675"/>
            <a:ext cx="3429000" cy="1369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1100" b="1" dirty="0">
                <a:latin typeface="Century Gothic" panose="020B0502020202020204" pitchFamily="34" charset="0"/>
              </a:rPr>
              <a:t>Destrezas Sociales: Puede…</a:t>
            </a:r>
            <a:br>
              <a:rPr lang="es-ES_tradnl" sz="1100" dirty="0">
                <a:latin typeface="Century Gothic" panose="020B0502020202020204" pitchFamily="34" charset="0"/>
              </a:rPr>
            </a:br>
            <a:r>
              <a:rPr lang="es-ES_tradnl" sz="1100" dirty="0">
                <a:latin typeface="Century Gothic" panose="020B0502020202020204" pitchFamily="34" charset="0"/>
              </a:rPr>
              <a:t>____  ¿Aceptar responsabilidad por sus acciones/decisiones?</a:t>
            </a:r>
            <a:r>
              <a:rPr lang="es-ES_tradnl" sz="1000" dirty="0">
                <a:latin typeface="Century Gothic" panose="020B0502020202020204" pitchFamily="34" charset="0"/>
              </a:rPr>
              <a:t> </a:t>
            </a:r>
            <a:br>
              <a:rPr lang="es-ES_tradnl" sz="1000" dirty="0">
                <a:latin typeface="Century Gothic" panose="020B0502020202020204" pitchFamily="34" charset="0"/>
              </a:rPr>
            </a:br>
            <a:r>
              <a:rPr lang="es-ES_tradnl" sz="1000" dirty="0">
                <a:latin typeface="Century Gothic" panose="020B0502020202020204" pitchFamily="34" charset="0"/>
              </a:rPr>
              <a:t>____ ¿Colaborar con otros niños?   </a:t>
            </a:r>
            <a:br>
              <a:rPr lang="es-ES_tradnl" sz="1000" dirty="0">
                <a:latin typeface="Century Gothic" panose="020B0502020202020204" pitchFamily="34" charset="0"/>
              </a:rPr>
            </a:br>
            <a:r>
              <a:rPr lang="es-ES_tradnl" sz="1000" dirty="0">
                <a:latin typeface="Century Gothic" panose="020B0502020202020204" pitchFamily="34" charset="0"/>
              </a:rPr>
              <a:t>____ ¿Trabajar de forma independiente? </a:t>
            </a:r>
            <a:br>
              <a:rPr lang="es-ES_tradnl" sz="1000" dirty="0">
                <a:latin typeface="Century Gothic" panose="020B0502020202020204" pitchFamily="34" charset="0"/>
              </a:rPr>
            </a:br>
            <a:r>
              <a:rPr lang="es-ES_tradnl" sz="1000" dirty="0">
                <a:latin typeface="Century Gothic" panose="020B0502020202020204" pitchFamily="34" charset="0"/>
              </a:rPr>
              <a:t>____ ¿Completar un trabajo que tenga varias indicaciones ? </a:t>
            </a:r>
          </a:p>
          <a:p>
            <a:r>
              <a:rPr lang="es-ES_tradnl" sz="1000" dirty="0">
                <a:latin typeface="Century Gothic" panose="020B0502020202020204" pitchFamily="34" charset="0"/>
              </a:rPr>
              <a:t>____ ¿Resolver problemas/situaciones sencillas?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FBA2495-B7BB-4709-843A-0B8BE00B16DC}"/>
              </a:ext>
            </a:extLst>
          </p:cNvPr>
          <p:cNvSpPr txBox="1"/>
          <p:nvPr/>
        </p:nvSpPr>
        <p:spPr>
          <a:xfrm>
            <a:off x="121356" y="6186789"/>
            <a:ext cx="66152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000" dirty="0">
                <a:solidFill>
                  <a:schemeClr val="bg1"/>
                </a:solidFill>
                <a:latin typeface="KG Red Hands" panose="02000505000000020004" pitchFamily="2" charset="0"/>
              </a:rPr>
              <a:t>Información Adicional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24D3C34-67C0-46FF-929B-2693F3EE9217}"/>
              </a:ext>
            </a:extLst>
          </p:cNvPr>
          <p:cNvSpPr txBox="1"/>
          <p:nvPr/>
        </p:nvSpPr>
        <p:spPr>
          <a:xfrm>
            <a:off x="223566" y="6574523"/>
            <a:ext cx="3205434" cy="2385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100" b="1" dirty="0">
                <a:latin typeface="Century Gothic" panose="020B0502020202020204" pitchFamily="34" charset="0"/>
              </a:rPr>
              <a:t>El Resbalón de Verano</a:t>
            </a:r>
          </a:p>
          <a:p>
            <a:pPr algn="ctr"/>
            <a:r>
              <a:rPr lang="es-ES_tradnl" sz="1100" b="1" dirty="0">
                <a:latin typeface="Century Gothic" panose="020B0502020202020204" pitchFamily="34" charset="0"/>
              </a:rPr>
              <a:t> </a:t>
            </a:r>
          </a:p>
          <a:p>
            <a:r>
              <a:rPr lang="es-ES_tradnl" sz="900" dirty="0">
                <a:latin typeface="Century Gothic" panose="020B0502020202020204" pitchFamily="34" charset="0"/>
              </a:rPr>
              <a:t>-Durante el verano los niños pierden entre 2-3 meses de conocimiento académico.</a:t>
            </a:r>
          </a:p>
          <a:p>
            <a:r>
              <a:rPr lang="es-ES_tradnl" sz="900" dirty="0">
                <a:latin typeface="Century Gothic" panose="020B0502020202020204" pitchFamily="34" charset="0"/>
              </a:rPr>
              <a:t>-Para ayudar a prevenir resbalón de verano, ponga a su hijo/a a trabajar en destrezas matemáticas y de lenguaje. </a:t>
            </a:r>
          </a:p>
          <a:p>
            <a:r>
              <a:rPr lang="es-ES_tradnl" sz="900" dirty="0">
                <a:latin typeface="Century Gothic" panose="020B0502020202020204" pitchFamily="34" charset="0"/>
              </a:rPr>
              <a:t>-Visite su biblioteca local, retire libros o lea mientras este ahí.</a:t>
            </a:r>
          </a:p>
          <a:p>
            <a:r>
              <a:rPr lang="es-ES_tradnl" sz="900" dirty="0">
                <a:latin typeface="Century Gothic" panose="020B0502020202020204" pitchFamily="34" charset="0"/>
              </a:rPr>
              <a:t>-Limite el tiempo de pantalla.</a:t>
            </a:r>
          </a:p>
          <a:p>
            <a:r>
              <a:rPr lang="es-ES_tradnl" sz="900" dirty="0">
                <a:latin typeface="Century Gothic" panose="020B0502020202020204" pitchFamily="34" charset="0"/>
              </a:rPr>
              <a:t> (computadora, tableta, </a:t>
            </a:r>
          </a:p>
          <a:p>
            <a:r>
              <a:rPr lang="es-ES_tradnl" sz="900" dirty="0">
                <a:latin typeface="Century Gothic" panose="020B0502020202020204" pitchFamily="34" charset="0"/>
              </a:rPr>
              <a:t>Video juegos).</a:t>
            </a:r>
          </a:p>
          <a:p>
            <a:r>
              <a:rPr lang="es-ES_tradnl" sz="900" dirty="0">
                <a:latin typeface="Century Gothic" panose="020B0502020202020204" pitchFamily="34" charset="0"/>
              </a:rPr>
              <a:t>-Salga a caminar, cuente</a:t>
            </a:r>
          </a:p>
          <a:p>
            <a:r>
              <a:rPr lang="es-ES_tradnl" sz="900" dirty="0">
                <a:latin typeface="Century Gothic" panose="020B0502020202020204" pitchFamily="34" charset="0"/>
              </a:rPr>
              <a:t>objetos, observe figuras o</a:t>
            </a:r>
          </a:p>
          <a:p>
            <a:r>
              <a:rPr lang="es-ES_tradnl" sz="900" dirty="0">
                <a:latin typeface="Century Gothic" panose="020B0502020202020204" pitchFamily="34" charset="0"/>
              </a:rPr>
              <a:t>simplemente hable con su </a:t>
            </a:r>
          </a:p>
          <a:p>
            <a:r>
              <a:rPr lang="es-ES_tradnl" sz="900" dirty="0">
                <a:latin typeface="Century Gothic" panose="020B0502020202020204" pitchFamily="34" charset="0"/>
              </a:rPr>
              <a:t>hijo/a</a:t>
            </a:r>
            <a:r>
              <a:rPr lang="es-ES_tradnl" sz="1000" dirty="0">
                <a:latin typeface="Century Gothic" panose="020B0502020202020204" pitchFamily="34" charset="0"/>
              </a:rPr>
              <a:t>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AA87EE4-ABBB-4CC2-A11C-1FA56276A450}"/>
              </a:ext>
            </a:extLst>
          </p:cNvPr>
          <p:cNvSpPr txBox="1"/>
          <p:nvPr/>
        </p:nvSpPr>
        <p:spPr>
          <a:xfrm>
            <a:off x="3545180" y="6568668"/>
            <a:ext cx="300058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100" b="1" dirty="0">
                <a:latin typeface="Century Gothic" panose="020B0502020202020204" pitchFamily="34" charset="0"/>
              </a:rPr>
              <a:t>Páginas de Internet</a:t>
            </a:r>
          </a:p>
          <a:p>
            <a:r>
              <a:rPr lang="en-US" sz="1100" dirty="0">
                <a:latin typeface="Century Gothic" panose="020B0502020202020204" pitchFamily="34" charset="0"/>
              </a:rPr>
              <a:t>-Starfall.com</a:t>
            </a:r>
          </a:p>
          <a:p>
            <a:r>
              <a:rPr lang="en-US" sz="1100" dirty="0">
                <a:latin typeface="Century Gothic" panose="020B0502020202020204" pitchFamily="34" charset="0"/>
              </a:rPr>
              <a:t>-Abcya.com</a:t>
            </a:r>
          </a:p>
          <a:p>
            <a:r>
              <a:rPr lang="en-US" sz="1100" dirty="0">
                <a:latin typeface="Century Gothic" panose="020B0502020202020204" pitchFamily="34" charset="0"/>
              </a:rPr>
              <a:t>-Teachyourmonstertoread.com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EA36A03-D0A8-4A2A-A87D-1F6D545914B1}"/>
              </a:ext>
            </a:extLst>
          </p:cNvPr>
          <p:cNvSpPr/>
          <p:nvPr/>
        </p:nvSpPr>
        <p:spPr>
          <a:xfrm>
            <a:off x="135122" y="3100935"/>
            <a:ext cx="6597939" cy="1646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1100" b="1" dirty="0">
                <a:latin typeface="Century Gothic" panose="020B0502020202020204" pitchFamily="34" charset="0"/>
              </a:rPr>
              <a:t>Destrezas de Lenguaje en Inglés: Puede…</a:t>
            </a:r>
            <a:br>
              <a:rPr lang="es-ES_tradnl" sz="500" dirty="0">
                <a:latin typeface="Century Gothic" panose="020B0502020202020204" pitchFamily="34" charset="0"/>
              </a:rPr>
            </a:br>
            <a:r>
              <a:rPr lang="es-ES_tradnl" sz="1000" dirty="0">
                <a:latin typeface="Century Gothic" panose="020B0502020202020204" pitchFamily="34" charset="0"/>
              </a:rPr>
              <a:t>____ ¿Cuenta y volver a contar una historia o cuento familiar? </a:t>
            </a:r>
            <a:br>
              <a:rPr lang="es-ES_tradnl" sz="1000" dirty="0">
                <a:latin typeface="Century Gothic" panose="020B0502020202020204" pitchFamily="34" charset="0"/>
              </a:rPr>
            </a:br>
            <a:r>
              <a:rPr lang="es-ES_tradnl" sz="1000" dirty="0">
                <a:latin typeface="Century Gothic" panose="020B0502020202020204" pitchFamily="34" charset="0"/>
              </a:rPr>
              <a:t>____ ¿Reconocer/Escribir todas las letras en mayúscula y minúscula?</a:t>
            </a:r>
          </a:p>
          <a:p>
            <a:r>
              <a:rPr lang="es-ES_tradnl" sz="1000" dirty="0">
                <a:latin typeface="Century Gothic" panose="020B0502020202020204" pitchFamily="34" charset="0"/>
              </a:rPr>
              <a:t>____ ¿Produce todos los sonidos de las letras?</a:t>
            </a:r>
            <a:br>
              <a:rPr lang="es-ES_tradnl" sz="1000" dirty="0">
                <a:latin typeface="Century Gothic" panose="020B0502020202020204" pitchFamily="34" charset="0"/>
              </a:rPr>
            </a:br>
            <a:r>
              <a:rPr lang="es-ES_tradnl" sz="1000" dirty="0">
                <a:latin typeface="Century Gothic" panose="020B0502020202020204" pitchFamily="34" charset="0"/>
              </a:rPr>
              <a:t>____ ¿Escribe su nombre y apellido de forma correcta (eje., M-a-t-t, no M-A-T-T)?</a:t>
            </a:r>
          </a:p>
          <a:p>
            <a:r>
              <a:rPr lang="es-ES_tradnl" sz="1000" dirty="0">
                <a:latin typeface="Century Gothic" panose="020B0502020202020204" pitchFamily="34" charset="0"/>
              </a:rPr>
              <a:t>____ ¿Lee palabras básicas de alta frecuencia?</a:t>
            </a:r>
          </a:p>
          <a:p>
            <a:r>
              <a:rPr lang="es-ES_tradnl" sz="1000" dirty="0">
                <a:latin typeface="Century Gothic" panose="020B0502020202020204" pitchFamily="34" charset="0"/>
              </a:rPr>
              <a:t>____ ¿ Escribe entre1 y 3 oraciones utilizando mayúsculas, espacio entre las palabras y signos de puntuación al final.</a:t>
            </a:r>
            <a:br>
              <a:rPr lang="es-ES_tradnl" sz="1000" dirty="0">
                <a:latin typeface="Century Gothic" panose="020B0502020202020204" pitchFamily="34" charset="0"/>
              </a:rPr>
            </a:br>
            <a:r>
              <a:rPr lang="es-ES_tradnl" sz="1000" dirty="0">
                <a:latin typeface="Century Gothic" panose="020B0502020202020204" pitchFamily="34" charset="0"/>
              </a:rPr>
              <a:t>____ ¿Une y divide palabras de una sílaba (eje., c-a-t, </a:t>
            </a:r>
            <a:r>
              <a:rPr lang="es-ES_tradnl" sz="1000" dirty="0" err="1">
                <a:latin typeface="Century Gothic" panose="020B0502020202020204" pitchFamily="34" charset="0"/>
              </a:rPr>
              <a:t>cat</a:t>
            </a:r>
            <a:r>
              <a:rPr lang="es-ES_tradnl" sz="1000" dirty="0">
                <a:latin typeface="Century Gothic" panose="020B0502020202020204" pitchFamily="34" charset="0"/>
              </a:rPr>
              <a:t>)?</a:t>
            </a:r>
            <a:br>
              <a:rPr lang="es-ES_tradnl" sz="1000" dirty="0">
                <a:latin typeface="Century Gothic" panose="020B0502020202020204" pitchFamily="34" charset="0"/>
              </a:rPr>
            </a:br>
            <a:endParaRPr lang="es-ES_tradnl" sz="1000" dirty="0">
              <a:latin typeface="Century Gothic" panose="020B0502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BE6BD65-8D33-4A50-889D-D84C735392FD}"/>
              </a:ext>
            </a:extLst>
          </p:cNvPr>
          <p:cNvSpPr/>
          <p:nvPr/>
        </p:nvSpPr>
        <p:spPr>
          <a:xfrm>
            <a:off x="117772" y="4597828"/>
            <a:ext cx="6427994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1100" b="1" dirty="0">
                <a:latin typeface="Century Gothic" panose="020B0502020202020204" pitchFamily="34" charset="0"/>
              </a:rPr>
              <a:t>Destrezas matemáticas: Puede…</a:t>
            </a:r>
          </a:p>
          <a:p>
            <a:r>
              <a:rPr lang="es-ES_tradnl" sz="1000" dirty="0">
                <a:latin typeface="Century Gothic" panose="020B0502020202020204" pitchFamily="34" charset="0"/>
              </a:rPr>
              <a:t>____ ¿Identifica colores, formas (2D y 3D) y tamaños?</a:t>
            </a:r>
          </a:p>
          <a:p>
            <a:r>
              <a:rPr lang="es-ES_tradnl" sz="1000" dirty="0">
                <a:latin typeface="Century Gothic" panose="020B0502020202020204" pitchFamily="34" charset="0"/>
              </a:rPr>
              <a:t>____ ¿Cuenta hasta 100 de 1 en 1 y de 10 en 10?</a:t>
            </a:r>
          </a:p>
          <a:p>
            <a:r>
              <a:rPr lang="es-ES_tradnl" sz="1000" dirty="0">
                <a:latin typeface="Century Gothic" panose="020B0502020202020204" pitchFamily="34" charset="0"/>
              </a:rPr>
              <a:t>____ ¿Escribe los números hasta 20?</a:t>
            </a:r>
          </a:p>
          <a:p>
            <a:r>
              <a:rPr lang="es-ES_tradnl" sz="1000" dirty="0">
                <a:latin typeface="Century Gothic" panose="020B0502020202020204" pitchFamily="34" charset="0"/>
              </a:rPr>
              <a:t>____ ¿Cuenta objetos hasta 20 y sabe que el último número indica la cantidad de objetos?</a:t>
            </a:r>
          </a:p>
          <a:p>
            <a:r>
              <a:rPr lang="es-ES_tradnl" sz="1000" dirty="0">
                <a:latin typeface="Century Gothic" panose="020B0502020202020204" pitchFamily="34" charset="0"/>
              </a:rPr>
              <a:t>____ ¿Suma y resta números hasta 10?</a:t>
            </a:r>
          </a:p>
          <a:p>
            <a:r>
              <a:rPr lang="es-ES_tradnl" sz="1000" dirty="0">
                <a:latin typeface="Century Gothic" panose="020B0502020202020204" pitchFamily="34" charset="0"/>
              </a:rPr>
              <a:t>____ ¿Identifica cuál grupo tiene más/menos?</a:t>
            </a:r>
          </a:p>
          <a:p>
            <a:r>
              <a:rPr lang="es-ES_tradnl" sz="1000" dirty="0">
                <a:latin typeface="Century Gothic" panose="020B0502020202020204" pitchFamily="34" charset="0"/>
              </a:rPr>
              <a:t>____ ¿Describe la posición de diferentes objetos (encima, abajo, al lado de, atrás, en frente de)?</a:t>
            </a:r>
          </a:p>
          <a:p>
            <a:r>
              <a:rPr lang="es-ES_tradnl" sz="1000" dirty="0">
                <a:latin typeface="Century Gothic" panose="020B0502020202020204" pitchFamily="34" charset="0"/>
              </a:rPr>
              <a:t>____ ¿Compone y descompone números hasta 20 (eje., 19 es 10 y 9)?</a:t>
            </a:r>
          </a:p>
          <a:p>
            <a:br>
              <a:rPr lang="en-US" sz="1000" dirty="0">
                <a:latin typeface="Century Gothic" panose="020B0502020202020204" pitchFamily="34" charset="0"/>
              </a:rPr>
            </a:br>
            <a:endParaRPr lang="en-US" sz="1000" dirty="0">
              <a:latin typeface="Century Gothic" panose="020B0502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F34C4D4-D781-462A-9D0B-146B1AAA0E2E}"/>
              </a:ext>
            </a:extLst>
          </p:cNvPr>
          <p:cNvSpPr/>
          <p:nvPr/>
        </p:nvSpPr>
        <p:spPr>
          <a:xfrm>
            <a:off x="182035" y="8753708"/>
            <a:ext cx="743516" cy="223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7C6E2B3-905C-4B9A-AC56-73C57939BC6F}"/>
              </a:ext>
            </a:extLst>
          </p:cNvPr>
          <p:cNvSpPr/>
          <p:nvPr/>
        </p:nvSpPr>
        <p:spPr>
          <a:xfrm>
            <a:off x="117772" y="8786235"/>
            <a:ext cx="74571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latin typeface="Century Gothic" panose="020B0502020202020204" pitchFamily="34" charset="0"/>
              </a:rPr>
              <a:t>©Tara West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257881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222</TotalTime>
  <Words>905</Words>
  <Application>Microsoft Office PowerPoint</Application>
  <PresentationFormat>Letter Paper (8.5x11 in)</PresentationFormat>
  <Paragraphs>78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KG Red Hands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TD W</dc:creator>
  <cp:lastModifiedBy>Quinn, Tara</cp:lastModifiedBy>
  <cp:revision>28</cp:revision>
  <cp:lastPrinted>2018-04-15T23:24:38Z</cp:lastPrinted>
  <dcterms:created xsi:type="dcterms:W3CDTF">2015-04-20T03:32:06Z</dcterms:created>
  <dcterms:modified xsi:type="dcterms:W3CDTF">2023-06-01T20:35:15Z</dcterms:modified>
</cp:coreProperties>
</file>