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sldIdLst>
    <p:sldId id="286" r:id="rId2"/>
    <p:sldId id="280" r:id="rId3"/>
    <p:sldId id="285" r:id="rId4"/>
    <p:sldId id="281" r:id="rId5"/>
    <p:sldId id="282" r:id="rId6"/>
    <p:sldId id="283" r:id="rId7"/>
    <p:sldId id="260" r:id="rId8"/>
    <p:sldId id="287" r:id="rId9"/>
    <p:sldId id="284" r:id="rId10"/>
    <p:sldId id="266" r:id="rId11"/>
    <p:sldId id="267" r:id="rId12"/>
    <p:sldId id="268" r:id="rId13"/>
    <p:sldId id="275" r:id="rId14"/>
    <p:sldId id="276" r:id="rId15"/>
    <p:sldId id="277" r:id="rId16"/>
    <p:sldId id="261" r:id="rId17"/>
    <p:sldId id="262" r:id="rId18"/>
    <p:sldId id="263" r:id="rId19"/>
    <p:sldId id="264" r:id="rId20"/>
    <p:sldId id="265" r:id="rId21"/>
    <p:sldId id="279" r:id="rId22"/>
    <p:sldId id="272" r:id="rId23"/>
    <p:sldId id="273" r:id="rId24"/>
    <p:sldId id="274" r:id="rId2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4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ferSingleView="1">
    <p:restoredLeft sz="32787"/>
    <p:restoredTop sz="90929"/>
  </p:normalViewPr>
  <p:slideViewPr>
    <p:cSldViewPr>
      <p:cViewPr varScale="1">
        <p:scale>
          <a:sx n="70" d="100"/>
          <a:sy n="70" d="100"/>
        </p:scale>
        <p:origin x="-112" y="-2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9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6A1FB53-7B44-4A2C-B4EC-C08B9323EE2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554F2E-6EF4-483E-BFDA-EC8CA4F1927B}" type="slidenum">
              <a:rPr lang="en-US" altLang="en-US"/>
              <a:pPr/>
              <a:t>2</a:t>
            </a:fld>
            <a:endParaRPr lang="en-US" altLang="en-US"/>
          </a:p>
        </p:txBody>
      </p:sp>
      <p:sp>
        <p:nvSpPr>
          <p:cNvPr id="307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7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7AE16F-954E-460B-AEF4-9F8D82B0A54D}" type="slidenum">
              <a:rPr lang="en-US" altLang="en-US"/>
              <a:pPr/>
              <a:t>3</a:t>
            </a:fld>
            <a:endParaRPr lang="en-US" altLang="en-US"/>
          </a:p>
        </p:txBody>
      </p:sp>
      <p:sp>
        <p:nvSpPr>
          <p:cNvPr id="368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8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1C2B20C-3687-49AC-9EC8-1F8777026FC6}" type="slidenum">
              <a:rPr lang="en-US" altLang="en-US"/>
              <a:pPr/>
              <a:t>‹#›</a:t>
            </a:fld>
            <a:endParaRPr lang="en-US" altLang="en-US"/>
          </a:p>
        </p:txBody>
      </p:sp>
    </p:spTree>
    <p:extLst>
      <p:ext uri="{BB962C8B-B14F-4D97-AF65-F5344CB8AC3E}">
        <p14:creationId xmlns:p14="http://schemas.microsoft.com/office/powerpoint/2010/main" val="369057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3C3162D-A980-465A-AF7A-659FBF4A87AD}" type="slidenum">
              <a:rPr lang="en-US" altLang="en-US"/>
              <a:pPr/>
              <a:t>‹#›</a:t>
            </a:fld>
            <a:endParaRPr lang="en-US" altLang="en-US"/>
          </a:p>
        </p:txBody>
      </p:sp>
    </p:spTree>
    <p:extLst>
      <p:ext uri="{BB962C8B-B14F-4D97-AF65-F5344CB8AC3E}">
        <p14:creationId xmlns:p14="http://schemas.microsoft.com/office/powerpoint/2010/main" val="2785091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4D13577-CC28-4E6B-96DC-22533EB7B30F}" type="slidenum">
              <a:rPr lang="en-US" altLang="en-US"/>
              <a:pPr/>
              <a:t>‹#›</a:t>
            </a:fld>
            <a:endParaRPr lang="en-US" altLang="en-US"/>
          </a:p>
        </p:txBody>
      </p:sp>
    </p:spTree>
    <p:extLst>
      <p:ext uri="{BB962C8B-B14F-4D97-AF65-F5344CB8AC3E}">
        <p14:creationId xmlns:p14="http://schemas.microsoft.com/office/powerpoint/2010/main" val="1897329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848DBBAC-107E-4D5C-A147-9C5281F1EB91}" type="slidenum">
              <a:rPr lang="en-US" altLang="en-US"/>
              <a:pPr/>
              <a:t>‹#›</a:t>
            </a:fld>
            <a:endParaRPr lang="en-US" altLang="en-US"/>
          </a:p>
        </p:txBody>
      </p:sp>
    </p:spTree>
    <p:extLst>
      <p:ext uri="{BB962C8B-B14F-4D97-AF65-F5344CB8AC3E}">
        <p14:creationId xmlns:p14="http://schemas.microsoft.com/office/powerpoint/2010/main" val="2859737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Online Image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4F2A5C9A-D4D8-4A1D-B8AF-E6A930D23316}" type="slidenum">
              <a:rPr lang="en-US" altLang="en-US"/>
              <a:pPr/>
              <a:t>‹#›</a:t>
            </a:fld>
            <a:endParaRPr lang="en-US" altLang="en-US"/>
          </a:p>
        </p:txBody>
      </p:sp>
    </p:spTree>
    <p:extLst>
      <p:ext uri="{BB962C8B-B14F-4D97-AF65-F5344CB8AC3E}">
        <p14:creationId xmlns:p14="http://schemas.microsoft.com/office/powerpoint/2010/main" val="614152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A9C248D-6E34-44D0-B074-4D4B18B6B2CA}" type="slidenum">
              <a:rPr lang="en-US" altLang="en-US"/>
              <a:pPr/>
              <a:t>‹#›</a:t>
            </a:fld>
            <a:endParaRPr lang="en-US" altLang="en-US"/>
          </a:p>
        </p:txBody>
      </p:sp>
    </p:spTree>
    <p:extLst>
      <p:ext uri="{BB962C8B-B14F-4D97-AF65-F5344CB8AC3E}">
        <p14:creationId xmlns:p14="http://schemas.microsoft.com/office/powerpoint/2010/main" val="1351052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292F33F-5D75-40FE-9E14-487A0E6CEBB8}" type="slidenum">
              <a:rPr lang="en-US" altLang="en-US"/>
              <a:pPr/>
              <a:t>‹#›</a:t>
            </a:fld>
            <a:endParaRPr lang="en-US" altLang="en-US"/>
          </a:p>
        </p:txBody>
      </p:sp>
    </p:spTree>
    <p:extLst>
      <p:ext uri="{BB962C8B-B14F-4D97-AF65-F5344CB8AC3E}">
        <p14:creationId xmlns:p14="http://schemas.microsoft.com/office/powerpoint/2010/main" val="3420023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BB45DFA-F317-4502-8539-C33D149A09DD}" type="slidenum">
              <a:rPr lang="en-US" altLang="en-US"/>
              <a:pPr/>
              <a:t>‹#›</a:t>
            </a:fld>
            <a:endParaRPr lang="en-US" altLang="en-US"/>
          </a:p>
        </p:txBody>
      </p:sp>
    </p:spTree>
    <p:extLst>
      <p:ext uri="{BB962C8B-B14F-4D97-AF65-F5344CB8AC3E}">
        <p14:creationId xmlns:p14="http://schemas.microsoft.com/office/powerpoint/2010/main" val="1094606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2CAE6B5C-96BC-4EF9-96C8-548FE6DC367D}" type="slidenum">
              <a:rPr lang="en-US" altLang="en-US"/>
              <a:pPr/>
              <a:t>‹#›</a:t>
            </a:fld>
            <a:endParaRPr lang="en-US" altLang="en-US"/>
          </a:p>
        </p:txBody>
      </p:sp>
    </p:spTree>
    <p:extLst>
      <p:ext uri="{BB962C8B-B14F-4D97-AF65-F5344CB8AC3E}">
        <p14:creationId xmlns:p14="http://schemas.microsoft.com/office/powerpoint/2010/main" val="3895454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C1798F12-1039-443C-B8FE-7F763098497B}" type="slidenum">
              <a:rPr lang="en-US" altLang="en-US"/>
              <a:pPr/>
              <a:t>‹#›</a:t>
            </a:fld>
            <a:endParaRPr lang="en-US" altLang="en-US"/>
          </a:p>
        </p:txBody>
      </p:sp>
    </p:spTree>
    <p:extLst>
      <p:ext uri="{BB962C8B-B14F-4D97-AF65-F5344CB8AC3E}">
        <p14:creationId xmlns:p14="http://schemas.microsoft.com/office/powerpoint/2010/main" val="4144582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717D655F-C729-4625-ABA6-20DDB253DC7A}" type="slidenum">
              <a:rPr lang="en-US" altLang="en-US"/>
              <a:pPr/>
              <a:t>‹#›</a:t>
            </a:fld>
            <a:endParaRPr lang="en-US" altLang="en-US"/>
          </a:p>
        </p:txBody>
      </p:sp>
    </p:spTree>
    <p:extLst>
      <p:ext uri="{BB962C8B-B14F-4D97-AF65-F5344CB8AC3E}">
        <p14:creationId xmlns:p14="http://schemas.microsoft.com/office/powerpoint/2010/main" val="3735920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B4585DC-7300-45C7-9B2E-37F9655C1EB1}" type="slidenum">
              <a:rPr lang="en-US" altLang="en-US"/>
              <a:pPr/>
              <a:t>‹#›</a:t>
            </a:fld>
            <a:endParaRPr lang="en-US" altLang="en-US"/>
          </a:p>
        </p:txBody>
      </p:sp>
    </p:spTree>
    <p:extLst>
      <p:ext uri="{BB962C8B-B14F-4D97-AF65-F5344CB8AC3E}">
        <p14:creationId xmlns:p14="http://schemas.microsoft.com/office/powerpoint/2010/main" val="24472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C581D59-7521-4A5B-B8A3-6F9D305294F6}" type="slidenum">
              <a:rPr lang="en-US" altLang="en-US"/>
              <a:pPr/>
              <a:t>‹#›</a:t>
            </a:fld>
            <a:endParaRPr lang="en-US" altLang="en-US"/>
          </a:p>
        </p:txBody>
      </p:sp>
    </p:spTree>
    <p:extLst>
      <p:ext uri="{BB962C8B-B14F-4D97-AF65-F5344CB8AC3E}">
        <p14:creationId xmlns:p14="http://schemas.microsoft.com/office/powerpoint/2010/main" val="3799578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F6FABE5-3477-4A18-AD14-3467A191B24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anose="02020603050405020304" pitchFamily="18" charset="0"/>
        </a:defRPr>
      </a:lvl2pPr>
      <a:lvl3pPr algn="ctr" rtl="0" eaLnBrk="0" fontAlgn="base" hangingPunct="0">
        <a:spcBef>
          <a:spcPct val="0"/>
        </a:spcBef>
        <a:spcAft>
          <a:spcPct val="0"/>
        </a:spcAft>
        <a:defRPr sz="4400">
          <a:solidFill>
            <a:schemeClr val="tx2"/>
          </a:solidFill>
          <a:latin typeface="Times" panose="02020603050405020304" pitchFamily="18" charset="0"/>
        </a:defRPr>
      </a:lvl3pPr>
      <a:lvl4pPr algn="ctr" rtl="0" eaLnBrk="0" fontAlgn="base" hangingPunct="0">
        <a:spcBef>
          <a:spcPct val="0"/>
        </a:spcBef>
        <a:spcAft>
          <a:spcPct val="0"/>
        </a:spcAft>
        <a:defRPr sz="4400">
          <a:solidFill>
            <a:schemeClr val="tx2"/>
          </a:solidFill>
          <a:latin typeface="Times" panose="02020603050405020304" pitchFamily="18" charset="0"/>
        </a:defRPr>
      </a:lvl4pPr>
      <a:lvl5pPr algn="ctr" rtl="0" eaLnBrk="0" fontAlgn="base" hangingPunct="0">
        <a:spcBef>
          <a:spcPct val="0"/>
        </a:spcBef>
        <a:spcAft>
          <a:spcPct val="0"/>
        </a:spcAft>
        <a:defRPr sz="4400">
          <a:solidFill>
            <a:schemeClr val="tx2"/>
          </a:solidFill>
          <a:latin typeface="Times" panose="02020603050405020304" pitchFamily="18" charset="0"/>
        </a:defRPr>
      </a:lvl5pPr>
      <a:lvl6pPr marL="457200" algn="ctr" rtl="0" eaLnBrk="0" fontAlgn="base" hangingPunct="0">
        <a:spcBef>
          <a:spcPct val="0"/>
        </a:spcBef>
        <a:spcAft>
          <a:spcPct val="0"/>
        </a:spcAft>
        <a:defRPr sz="4400">
          <a:solidFill>
            <a:schemeClr val="tx2"/>
          </a:solidFill>
          <a:latin typeface="Times" panose="02020603050405020304" pitchFamily="18" charset="0"/>
        </a:defRPr>
      </a:lvl6pPr>
      <a:lvl7pPr marL="914400" algn="ctr" rtl="0" eaLnBrk="0" fontAlgn="base" hangingPunct="0">
        <a:spcBef>
          <a:spcPct val="0"/>
        </a:spcBef>
        <a:spcAft>
          <a:spcPct val="0"/>
        </a:spcAft>
        <a:defRPr sz="4400">
          <a:solidFill>
            <a:schemeClr val="tx2"/>
          </a:solidFill>
          <a:latin typeface="Times" panose="02020603050405020304" pitchFamily="18" charset="0"/>
        </a:defRPr>
      </a:lvl7pPr>
      <a:lvl8pPr marL="1371600" algn="ctr" rtl="0" eaLnBrk="0" fontAlgn="base" hangingPunct="0">
        <a:spcBef>
          <a:spcPct val="0"/>
        </a:spcBef>
        <a:spcAft>
          <a:spcPct val="0"/>
        </a:spcAft>
        <a:defRPr sz="4400">
          <a:solidFill>
            <a:schemeClr val="tx2"/>
          </a:solidFill>
          <a:latin typeface="Times" panose="02020603050405020304" pitchFamily="18" charset="0"/>
        </a:defRPr>
      </a:lvl8pPr>
      <a:lvl9pPr marL="1828800" algn="ctr" rtl="0" eaLnBrk="0" fontAlgn="base" hangingPunct="0">
        <a:spcBef>
          <a:spcPct val="0"/>
        </a:spcBef>
        <a:spcAft>
          <a:spcPct val="0"/>
        </a:spcAft>
        <a:defRPr sz="4400">
          <a:solidFill>
            <a:schemeClr val="tx2"/>
          </a:solidFill>
          <a:latin typeface="Times"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biocrs.biomed.brown.edu/Elephant%20stuff/Chapters/Ch%2014/Moths/Moth-Update.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www.pbs.org/wgbh/evolution/library/01/1/l_011_03.html" TargetMode="Externa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7890" name="Picture 2" descr="&#10;darwin.jpg                                                     00025C01Macintosh HD                   BB30958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4288" y="0"/>
            <a:ext cx="6575425"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9600" y="533400"/>
            <a:ext cx="8153400" cy="1143000"/>
          </a:xfrm>
        </p:spPr>
        <p:txBody>
          <a:bodyPr/>
          <a:lstStyle/>
          <a:p>
            <a:pPr algn="l"/>
            <a:r>
              <a:rPr lang="en-US" altLang="en-US">
                <a:latin typeface="Impact" panose="020B0806030902050204" pitchFamily="34" charset="0"/>
              </a:rPr>
              <a:t>Main Types of Selection Pressures</a:t>
            </a:r>
          </a:p>
        </p:txBody>
      </p:sp>
      <p:sp>
        <p:nvSpPr>
          <p:cNvPr id="14339" name="Rectangle 3"/>
          <p:cNvSpPr>
            <a:spLocks noGrp="1" noChangeArrowheads="1"/>
          </p:cNvSpPr>
          <p:nvPr>
            <p:ph type="body" idx="1"/>
          </p:nvPr>
        </p:nvSpPr>
        <p:spPr>
          <a:xfrm>
            <a:off x="609600" y="1600200"/>
            <a:ext cx="7772400" cy="4114800"/>
          </a:xfrm>
        </p:spPr>
        <p:txBody>
          <a:bodyPr/>
          <a:lstStyle/>
          <a:p>
            <a:r>
              <a:rPr lang="en-US" altLang="en-US" sz="2400">
                <a:latin typeface="Impact" panose="020B0806030902050204" pitchFamily="34" charset="0"/>
              </a:rPr>
              <a:t>Directional Selection</a:t>
            </a:r>
            <a:endParaRPr lang="en-US" altLang="en-US" sz="2400"/>
          </a:p>
          <a:p>
            <a:pPr lvl="1"/>
            <a:r>
              <a:rPr lang="en-US" altLang="en-US" sz="2400"/>
              <a:t>Natural selection favors one extreme of the population for that trait</a:t>
            </a:r>
          </a:p>
          <a:p>
            <a:pPr lvl="1"/>
            <a:r>
              <a:rPr lang="en-US" altLang="en-US" sz="2400"/>
              <a:t>often happens when environment changes in a consistent way-  e.g.climate gets colder.</a:t>
            </a:r>
          </a:p>
          <a:p>
            <a:r>
              <a:rPr lang="en-US" altLang="en-US" sz="2400">
                <a:latin typeface="Impact" panose="020B0806030902050204" pitchFamily="34" charset="0"/>
              </a:rPr>
              <a:t>Disruptive Selection</a:t>
            </a:r>
            <a:endParaRPr lang="en-US" altLang="en-US" sz="2400"/>
          </a:p>
          <a:p>
            <a:pPr lvl="1"/>
            <a:r>
              <a:rPr lang="en-US" altLang="en-US" sz="2400"/>
              <a:t>Natural selection favors both extremes selected</a:t>
            </a:r>
          </a:p>
          <a:p>
            <a:pPr lvl="1"/>
            <a:r>
              <a:rPr lang="en-US" altLang="en-US" sz="2400"/>
              <a:t>Causes species to diverge</a:t>
            </a:r>
          </a:p>
          <a:p>
            <a:r>
              <a:rPr lang="en-US" altLang="en-US" sz="2400">
                <a:latin typeface="Impact" panose="020B0806030902050204" pitchFamily="34" charset="0"/>
              </a:rPr>
              <a:t>Stabilizing Selection</a:t>
            </a:r>
            <a:endParaRPr lang="en-US" altLang="en-US" sz="2400"/>
          </a:p>
          <a:p>
            <a:pPr lvl="1"/>
            <a:r>
              <a:rPr lang="en-US" altLang="en-US" sz="2400"/>
              <a:t>Natural selection favors the average for population selected</a:t>
            </a:r>
          </a:p>
          <a:p>
            <a:r>
              <a:rPr lang="en-US" altLang="en-US" sz="2400">
                <a:latin typeface="Impact" panose="020B0806030902050204" pitchFamily="34" charset="0"/>
              </a:rPr>
              <a:t>Sexual Selection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433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43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33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433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433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33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4339">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43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0" y="304800"/>
            <a:ext cx="5410200" cy="762000"/>
          </a:xfrm>
        </p:spPr>
        <p:txBody>
          <a:bodyPr/>
          <a:lstStyle/>
          <a:p>
            <a:r>
              <a:rPr lang="en-US" altLang="en-US">
                <a:latin typeface="Impact" panose="020B0806030902050204" pitchFamily="34" charset="0"/>
              </a:rPr>
              <a:t>Directional Selection</a:t>
            </a:r>
          </a:p>
        </p:txBody>
      </p:sp>
      <p:sp>
        <p:nvSpPr>
          <p:cNvPr id="15363" name="Rectangle 3"/>
          <p:cNvSpPr>
            <a:spLocks noGrp="1" noChangeArrowheads="1"/>
          </p:cNvSpPr>
          <p:nvPr>
            <p:ph type="body" sz="half" idx="4294967295"/>
          </p:nvPr>
        </p:nvSpPr>
        <p:spPr>
          <a:xfrm>
            <a:off x="228600" y="1143000"/>
            <a:ext cx="5181600" cy="4114800"/>
          </a:xfrm>
        </p:spPr>
        <p:txBody>
          <a:bodyPr/>
          <a:lstStyle/>
          <a:p>
            <a:r>
              <a:rPr lang="en-US" altLang="en-US" sz="2800"/>
              <a:t>Neck of Giraffe</a:t>
            </a:r>
          </a:p>
          <a:p>
            <a:r>
              <a:rPr lang="en-US" altLang="en-US" sz="2800"/>
              <a:t>Antibiotic resistance of bacteria</a:t>
            </a:r>
          </a:p>
          <a:p>
            <a:r>
              <a:rPr lang="en-US" altLang="en-US" sz="2800"/>
              <a:t>Moth color (melanin) </a:t>
            </a:r>
          </a:p>
          <a:p>
            <a:r>
              <a:rPr lang="en-US" altLang="en-US" sz="2800"/>
              <a:t>Camouflage/Mimics</a:t>
            </a:r>
          </a:p>
          <a:p>
            <a:r>
              <a:rPr lang="en-US" altLang="en-US" sz="2800"/>
              <a:t>Many sexually selected traits</a:t>
            </a:r>
          </a:p>
        </p:txBody>
      </p:sp>
      <p:pic>
        <p:nvPicPr>
          <p:cNvPr id="15364" name="Picture 4" descr="direct_sel.jpg                                                 0000E9A4Macintosh HD                   B3E08C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1138" y="457200"/>
            <a:ext cx="3808412" cy="6400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dissolve">
                                      <p:cBhvr>
                                        <p:cTn id="7" dur="5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dissolve">
                                      <p:cBhvr>
                                        <p:cTn id="12" dur="500"/>
                                        <p:tgtEl>
                                          <p:spTgt spid="153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dissolve">
                                      <p:cBhvr>
                                        <p:cTn id="17" dur="500"/>
                                        <p:tgtEl>
                                          <p:spTgt spid="153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dissolve">
                                      <p:cBhvr>
                                        <p:cTn id="22" dur="500"/>
                                        <p:tgtEl>
                                          <p:spTgt spid="1536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Effect transition="in" filter="dissolve">
                                      <p:cBhvr>
                                        <p:cTn id="27" dur="500"/>
                                        <p:tgtEl>
                                          <p:spTgt spid="153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533400" y="457200"/>
            <a:ext cx="7772400" cy="1143000"/>
          </a:xfrm>
        </p:spPr>
        <p:txBody>
          <a:bodyPr/>
          <a:lstStyle/>
          <a:p>
            <a:pPr algn="l"/>
            <a:r>
              <a:rPr lang="en-US" altLang="en-US">
                <a:latin typeface="Impact" panose="020B0806030902050204" pitchFamily="34" charset="0"/>
              </a:rPr>
              <a:t>Directional Selection: Mimicry (mimic environment)</a:t>
            </a:r>
          </a:p>
        </p:txBody>
      </p:sp>
      <p:pic>
        <p:nvPicPr>
          <p:cNvPr id="16387" name="Picture 3" descr="stickbug.jpg                                                   00002E19Macintosh HD                   B3E08C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76400"/>
            <a:ext cx="4267200" cy="300355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snake_mimic.jpg                                                00002E19Macintosh HD                   B3E08C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600200"/>
            <a:ext cx="3571875" cy="4267200"/>
          </a:xfrm>
          <a:prstGeom prst="rect">
            <a:avLst/>
          </a:prstGeom>
          <a:noFill/>
          <a:extLst>
            <a:ext uri="{909E8E84-426E-40DD-AFC4-6F175D3DCCD1}">
              <a14:hiddenFill xmlns:a14="http://schemas.microsoft.com/office/drawing/2010/main">
                <a:solidFill>
                  <a:srgbClr val="FFFFFF"/>
                </a:solidFill>
              </a14:hiddenFill>
            </a:ext>
          </a:extLst>
        </p:spPr>
      </p:pic>
      <p:pic>
        <p:nvPicPr>
          <p:cNvPr id="16389" name="Picture 5" descr="mothtwig,jpg                                                   00012551Macintosh HD                   B1CA43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733800"/>
            <a:ext cx="3811588"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63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499"/>
                                          </p:stCondLst>
                                        </p:cTn>
                                        <p:tgtEl>
                                          <p:spTgt spid="16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228600" y="609600"/>
            <a:ext cx="5334000" cy="762000"/>
          </a:xfrm>
        </p:spPr>
        <p:txBody>
          <a:bodyPr/>
          <a:lstStyle/>
          <a:p>
            <a:pPr algn="l"/>
            <a:r>
              <a:rPr lang="en-US" altLang="en-US">
                <a:latin typeface="Impact" panose="020B0806030902050204" pitchFamily="34" charset="0"/>
              </a:rPr>
              <a:t>Stabilizing Selection</a:t>
            </a:r>
          </a:p>
        </p:txBody>
      </p:sp>
      <p:sp>
        <p:nvSpPr>
          <p:cNvPr id="23555" name="Rectangle 3"/>
          <p:cNvSpPr>
            <a:spLocks noGrp="1" noChangeArrowheads="1"/>
          </p:cNvSpPr>
          <p:nvPr>
            <p:ph type="body" sz="half" idx="4294967295"/>
          </p:nvPr>
        </p:nvSpPr>
        <p:spPr>
          <a:xfrm>
            <a:off x="304800" y="1371600"/>
            <a:ext cx="4267200" cy="4114800"/>
          </a:xfrm>
        </p:spPr>
        <p:txBody>
          <a:bodyPr/>
          <a:lstStyle/>
          <a:p>
            <a:r>
              <a:rPr lang="en-US" altLang="en-US" sz="2800"/>
              <a:t>When the extremes of the trait aren’t as well suited</a:t>
            </a:r>
          </a:p>
          <a:p>
            <a:endParaRPr lang="en-US" altLang="en-US" sz="2800"/>
          </a:p>
          <a:p>
            <a:pPr>
              <a:buFontTx/>
              <a:buNone/>
            </a:pPr>
            <a:r>
              <a:rPr lang="en-US" altLang="en-US" sz="2800"/>
              <a:t>Examples</a:t>
            </a:r>
          </a:p>
          <a:p>
            <a:r>
              <a:rPr lang="en-US" altLang="en-US" sz="2800"/>
              <a:t>bird clutch size</a:t>
            </a:r>
          </a:p>
          <a:p>
            <a:r>
              <a:rPr lang="en-US" altLang="en-US" sz="2800"/>
              <a:t>Elk Antlers size</a:t>
            </a:r>
          </a:p>
          <a:p>
            <a:r>
              <a:rPr lang="en-US" altLang="en-US" sz="2800"/>
              <a:t>Giraffe neck length</a:t>
            </a:r>
          </a:p>
          <a:p>
            <a:r>
              <a:rPr lang="en-US" altLang="en-US" sz="2800"/>
              <a:t>Tail length in birds</a:t>
            </a:r>
          </a:p>
          <a:p>
            <a:pPr>
              <a:buFontTx/>
              <a:buNone/>
            </a:pPr>
            <a:endParaRPr lang="en-US" altLang="en-US" sz="2800"/>
          </a:p>
        </p:txBody>
      </p:sp>
      <p:pic>
        <p:nvPicPr>
          <p:cNvPr id="23556" name="Picture 4" descr="stab_sel.jpg                                                   0000E9A4Macintosh HD                   B3E08C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685800"/>
            <a:ext cx="3816350" cy="6172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dissolve">
                                      <p:cBhvr>
                                        <p:cTn id="7" dur="500"/>
                                        <p:tgtEl>
                                          <p:spTgt spid="23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555">
                                            <p:txEl>
                                              <p:pRg st="2" end="2"/>
                                            </p:txEl>
                                          </p:spTgt>
                                        </p:tgtEl>
                                        <p:attrNameLst>
                                          <p:attrName>style.visibility</p:attrName>
                                        </p:attrNameLst>
                                      </p:cBhvr>
                                      <p:to>
                                        <p:strVal val="visible"/>
                                      </p:to>
                                    </p:set>
                                    <p:animEffect transition="in" filter="dissolve">
                                      <p:cBhvr>
                                        <p:cTn id="12" dur="500"/>
                                        <p:tgtEl>
                                          <p:spTgt spid="2355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555">
                                            <p:txEl>
                                              <p:pRg st="3" end="3"/>
                                            </p:txEl>
                                          </p:spTgt>
                                        </p:tgtEl>
                                        <p:attrNameLst>
                                          <p:attrName>style.visibility</p:attrName>
                                        </p:attrNameLst>
                                      </p:cBhvr>
                                      <p:to>
                                        <p:strVal val="visible"/>
                                      </p:to>
                                    </p:set>
                                    <p:animEffect transition="in" filter="dissolve">
                                      <p:cBhvr>
                                        <p:cTn id="17" dur="500"/>
                                        <p:tgtEl>
                                          <p:spTgt spid="2355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555">
                                            <p:txEl>
                                              <p:pRg st="4" end="4"/>
                                            </p:txEl>
                                          </p:spTgt>
                                        </p:tgtEl>
                                        <p:attrNameLst>
                                          <p:attrName>style.visibility</p:attrName>
                                        </p:attrNameLst>
                                      </p:cBhvr>
                                      <p:to>
                                        <p:strVal val="visible"/>
                                      </p:to>
                                    </p:set>
                                    <p:animEffect transition="in" filter="dissolve">
                                      <p:cBhvr>
                                        <p:cTn id="22" dur="500"/>
                                        <p:tgtEl>
                                          <p:spTgt spid="2355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3555">
                                            <p:txEl>
                                              <p:pRg st="5" end="5"/>
                                            </p:txEl>
                                          </p:spTgt>
                                        </p:tgtEl>
                                        <p:attrNameLst>
                                          <p:attrName>style.visibility</p:attrName>
                                        </p:attrNameLst>
                                      </p:cBhvr>
                                      <p:to>
                                        <p:strVal val="visible"/>
                                      </p:to>
                                    </p:set>
                                    <p:animEffect transition="in" filter="dissolve">
                                      <p:cBhvr>
                                        <p:cTn id="27" dur="500"/>
                                        <p:tgtEl>
                                          <p:spTgt spid="23555">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3555">
                                            <p:txEl>
                                              <p:pRg st="6" end="6"/>
                                            </p:txEl>
                                          </p:spTgt>
                                        </p:tgtEl>
                                        <p:attrNameLst>
                                          <p:attrName>style.visibility</p:attrName>
                                        </p:attrNameLst>
                                      </p:cBhvr>
                                      <p:to>
                                        <p:strVal val="visible"/>
                                      </p:to>
                                    </p:set>
                                    <p:animEffect transition="in" filter="dissolve">
                                      <p:cBhvr>
                                        <p:cTn id="32" dur="500"/>
                                        <p:tgtEl>
                                          <p:spTgt spid="235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0" y="304800"/>
            <a:ext cx="5257800" cy="762000"/>
          </a:xfrm>
        </p:spPr>
        <p:txBody>
          <a:bodyPr/>
          <a:lstStyle/>
          <a:p>
            <a:r>
              <a:rPr lang="en-US" altLang="en-US">
                <a:latin typeface="Impact" panose="020B0806030902050204" pitchFamily="34" charset="0"/>
              </a:rPr>
              <a:t>Disruptive Selection</a:t>
            </a:r>
          </a:p>
        </p:txBody>
      </p:sp>
      <p:sp>
        <p:nvSpPr>
          <p:cNvPr id="24579" name="Rectangle 3"/>
          <p:cNvSpPr>
            <a:spLocks noGrp="1" noChangeArrowheads="1"/>
          </p:cNvSpPr>
          <p:nvPr>
            <p:ph type="body" sz="half" idx="4294967295"/>
          </p:nvPr>
        </p:nvSpPr>
        <p:spPr>
          <a:xfrm>
            <a:off x="304800" y="1066800"/>
            <a:ext cx="4724400" cy="4114800"/>
          </a:xfrm>
        </p:spPr>
        <p:txBody>
          <a:bodyPr/>
          <a:lstStyle/>
          <a:p>
            <a:r>
              <a:rPr lang="en-US" altLang="en-US" sz="2800"/>
              <a:t>Causes divergence within the species</a:t>
            </a:r>
          </a:p>
          <a:p>
            <a:r>
              <a:rPr lang="en-US" altLang="en-US" sz="2800"/>
              <a:t>Occurs when two different types of resources in one area </a:t>
            </a:r>
          </a:p>
          <a:p>
            <a:r>
              <a:rPr lang="en-US" altLang="en-US" sz="2800"/>
              <a:t>Results in specialization for each branched group</a:t>
            </a:r>
          </a:p>
          <a:p>
            <a:r>
              <a:rPr lang="en-US" altLang="en-US" sz="2800"/>
              <a:t>May lead to formation of new species</a:t>
            </a:r>
          </a:p>
          <a:p>
            <a:r>
              <a:rPr lang="en-US" altLang="en-US" sz="2800"/>
              <a:t>E.g. Darwin’s Finches</a:t>
            </a:r>
          </a:p>
        </p:txBody>
      </p:sp>
      <p:pic>
        <p:nvPicPr>
          <p:cNvPr id="24580" name="Picture 4" descr="disrup_sel.jpg                                                 0000E9A4Macintosh HD                   B3E08C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7638" y="381000"/>
            <a:ext cx="3916362" cy="6477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ssolve">
                                      <p:cBhvr>
                                        <p:cTn id="12" dur="500"/>
                                        <p:tgtEl>
                                          <p:spTgt spid="245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dissolve">
                                      <p:cBhvr>
                                        <p:cTn id="17" dur="500"/>
                                        <p:tgtEl>
                                          <p:spTgt spid="245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dissolve">
                                      <p:cBhvr>
                                        <p:cTn id="22" dur="500"/>
                                        <p:tgtEl>
                                          <p:spTgt spid="2457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Effect transition="in" filter="dissolve">
                                      <p:cBhvr>
                                        <p:cTn id="27" dur="500"/>
                                        <p:tgtEl>
                                          <p:spTgt spid="24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Selection Graphs (3).JPG                                       0000705Blanguidpuppy                   B20B2331:"/>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28600" y="96838"/>
            <a:ext cx="8610600" cy="6605587"/>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152400"/>
            <a:ext cx="8458200" cy="990600"/>
          </a:xfrm>
        </p:spPr>
        <p:txBody>
          <a:bodyPr/>
          <a:lstStyle/>
          <a:p>
            <a:pPr algn="l"/>
            <a:r>
              <a:rPr lang="en-US" altLang="en-US">
                <a:latin typeface="Impact" panose="020B0806030902050204" pitchFamily="34" charset="0"/>
              </a:rPr>
              <a:t>Examples of selection pressures...</a:t>
            </a:r>
          </a:p>
        </p:txBody>
      </p:sp>
      <p:sp>
        <p:nvSpPr>
          <p:cNvPr id="9219" name="Rectangle 3"/>
          <p:cNvSpPr>
            <a:spLocks noGrp="1" noChangeArrowheads="1"/>
          </p:cNvSpPr>
          <p:nvPr>
            <p:ph type="body" idx="1"/>
          </p:nvPr>
        </p:nvSpPr>
        <p:spPr>
          <a:xfrm>
            <a:off x="381000" y="1143000"/>
            <a:ext cx="8077200" cy="4114800"/>
          </a:xfrm>
        </p:spPr>
        <p:txBody>
          <a:bodyPr/>
          <a:lstStyle/>
          <a:p>
            <a:pPr>
              <a:lnSpc>
                <a:spcPct val="90000"/>
              </a:lnSpc>
            </a:pPr>
            <a:r>
              <a:rPr lang="en-US" altLang="en-US"/>
              <a:t>Predators - </a:t>
            </a:r>
            <a:r>
              <a:rPr lang="en-US" altLang="en-US" sz="2400"/>
              <a:t>variants with adaptations allowing them to escape predators have more offspring</a:t>
            </a:r>
          </a:p>
          <a:p>
            <a:pPr>
              <a:lnSpc>
                <a:spcPct val="90000"/>
              </a:lnSpc>
              <a:buFontTx/>
              <a:buNone/>
            </a:pPr>
            <a:r>
              <a:rPr lang="en-US" altLang="en-US" sz="2400"/>
              <a:t>- e.g. speed, defensive weapons, camouflage, mimicry</a:t>
            </a:r>
          </a:p>
          <a:p>
            <a:pPr>
              <a:lnSpc>
                <a:spcPct val="90000"/>
              </a:lnSpc>
            </a:pPr>
            <a:r>
              <a:rPr lang="en-US" altLang="en-US"/>
              <a:t>Prey/Food</a:t>
            </a:r>
            <a:r>
              <a:rPr lang="en-US" altLang="en-US" sz="2400"/>
              <a:t> - variants with adaptations allowing them to obtain food have more offspring</a:t>
            </a:r>
          </a:p>
          <a:p>
            <a:pPr>
              <a:lnSpc>
                <a:spcPct val="90000"/>
              </a:lnSpc>
              <a:buFontTx/>
              <a:buNone/>
            </a:pPr>
            <a:r>
              <a:rPr lang="en-US" altLang="en-US" sz="2400"/>
              <a:t>- e.g.  Speed, senses for finding prey/food, weapons for killing prey or obtaining food, camouflage for stealth</a:t>
            </a:r>
            <a:endParaRPr lang="en-US" altLang="en-US"/>
          </a:p>
          <a:p>
            <a:pPr>
              <a:lnSpc>
                <a:spcPct val="90000"/>
              </a:lnSpc>
            </a:pPr>
            <a:r>
              <a:rPr lang="en-US" altLang="en-US"/>
              <a:t>Climate</a:t>
            </a:r>
            <a:r>
              <a:rPr lang="en-US" altLang="en-US" sz="2400"/>
              <a:t> - those who can survive new climate best have more kids</a:t>
            </a:r>
          </a:p>
          <a:p>
            <a:pPr>
              <a:lnSpc>
                <a:spcPct val="90000"/>
              </a:lnSpc>
              <a:buFontTx/>
              <a:buNone/>
            </a:pPr>
            <a:r>
              <a:rPr lang="en-US" altLang="en-US" sz="2400"/>
              <a:t>- e.g. ice age, change in climate due to migration.</a:t>
            </a:r>
          </a:p>
          <a:p>
            <a:pPr>
              <a:lnSpc>
                <a:spcPct val="90000"/>
              </a:lnSpc>
            </a:pPr>
            <a:r>
              <a:rPr lang="en-US" altLang="en-US"/>
              <a:t>Mates</a:t>
            </a:r>
            <a:r>
              <a:rPr lang="en-US" altLang="en-US" sz="2400"/>
              <a:t> - variants with adaptations allowing them to attract a mate to have offspring</a:t>
            </a:r>
          </a:p>
          <a:p>
            <a:pPr>
              <a:lnSpc>
                <a:spcPct val="90000"/>
              </a:lnSpc>
              <a:buFontTx/>
              <a:buNone/>
            </a:pPr>
            <a:r>
              <a:rPr lang="en-US" altLang="en-US" sz="2400"/>
              <a:t>- e.g.  strong, attractive, good provider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2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21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21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921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92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9600" y="457200"/>
            <a:ext cx="8077200" cy="1143000"/>
          </a:xfrm>
        </p:spPr>
        <p:txBody>
          <a:bodyPr/>
          <a:lstStyle/>
          <a:p>
            <a:pPr algn="l"/>
            <a:r>
              <a:rPr lang="en-US" altLang="en-US">
                <a:latin typeface="Impact" panose="020B0806030902050204" pitchFamily="34" charset="0"/>
              </a:rPr>
              <a:t>Example #1: Escaping Predation</a:t>
            </a:r>
            <a:br>
              <a:rPr lang="en-US" altLang="en-US">
                <a:latin typeface="Impact" panose="020B0806030902050204" pitchFamily="34" charset="0"/>
              </a:rPr>
            </a:br>
            <a:r>
              <a:rPr lang="en-US" altLang="en-US">
                <a:latin typeface="Impact" panose="020B0806030902050204" pitchFamily="34" charset="0"/>
              </a:rPr>
              <a:t>Peppered Moth </a:t>
            </a:r>
            <a:r>
              <a:rPr lang="en-US" altLang="en-US" sz="2400">
                <a:latin typeface="Impact" panose="020B0806030902050204" pitchFamily="34" charset="0"/>
              </a:rPr>
              <a:t>(see video clip)</a:t>
            </a:r>
            <a:endParaRPr lang="en-US" altLang="en-US">
              <a:latin typeface="Impact" panose="020B0806030902050204" pitchFamily="34" charset="0"/>
            </a:endParaRPr>
          </a:p>
        </p:txBody>
      </p:sp>
      <p:sp>
        <p:nvSpPr>
          <p:cNvPr id="10243" name="Rectangle 3"/>
          <p:cNvSpPr>
            <a:spLocks noGrp="1" noChangeArrowheads="1"/>
          </p:cNvSpPr>
          <p:nvPr>
            <p:ph type="body" idx="1"/>
          </p:nvPr>
        </p:nvSpPr>
        <p:spPr/>
        <p:txBody>
          <a:bodyPr/>
          <a:lstStyle/>
          <a:p>
            <a:r>
              <a:rPr lang="en-US" altLang="en-US"/>
              <a:t>Early trees had light-colored bark</a:t>
            </a:r>
          </a:p>
          <a:p>
            <a:r>
              <a:rPr lang="en-US" altLang="en-US"/>
              <a:t>Only the light-colored moths survived.  Selection was for </a:t>
            </a:r>
            <a:r>
              <a:rPr lang="en-US" altLang="en-US" b="1"/>
              <a:t>less</a:t>
            </a:r>
            <a:r>
              <a:rPr lang="en-US" altLang="en-US"/>
              <a:t> melanin.</a:t>
            </a:r>
          </a:p>
          <a:p>
            <a:r>
              <a:rPr lang="en-US" altLang="en-US"/>
              <a:t>After industrialization, the tree bark was darker.</a:t>
            </a:r>
          </a:p>
          <a:p>
            <a:r>
              <a:rPr lang="en-US" altLang="en-US"/>
              <a:t>Only the darker colored moths now survived.  Selection was for </a:t>
            </a:r>
            <a:r>
              <a:rPr lang="en-US" altLang="en-US" b="1"/>
              <a:t>more</a:t>
            </a:r>
            <a:r>
              <a:rPr lang="en-US" altLang="en-US"/>
              <a:t> melanin.</a:t>
            </a:r>
          </a:p>
        </p:txBody>
      </p:sp>
      <p:sp>
        <p:nvSpPr>
          <p:cNvPr id="10244" name="Text Box 4"/>
          <p:cNvSpPr txBox="1">
            <a:spLocks noChangeArrowheads="1"/>
          </p:cNvSpPr>
          <p:nvPr/>
        </p:nvSpPr>
        <p:spPr bwMode="auto">
          <a:xfrm>
            <a:off x="609600" y="5943600"/>
            <a:ext cx="7848600" cy="4572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u="sng">
                <a:solidFill>
                  <a:srgbClr val="0000FF"/>
                </a:solidFill>
                <a:hlinkClick r:id="rId2"/>
              </a:rPr>
              <a:t>New info on the Pepper Moth experiment</a:t>
            </a:r>
            <a:endParaRPr lang="en-US" altLang="en-US" u="sng">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eepered_moth.jpg                                              0000E9A4Macintosh HD                   B3E08C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69875"/>
            <a:ext cx="8534400" cy="63166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14400" y="609600"/>
            <a:ext cx="7772400" cy="1143000"/>
          </a:xfrm>
        </p:spPr>
        <p:txBody>
          <a:bodyPr/>
          <a:lstStyle/>
          <a:p>
            <a:pPr algn="l"/>
            <a:r>
              <a:rPr lang="en-US" altLang="en-US">
                <a:latin typeface="Impact" panose="020B0806030902050204" pitchFamily="34" charset="0"/>
              </a:rPr>
              <a:t>Example #2: Obtaining Food</a:t>
            </a:r>
          </a:p>
        </p:txBody>
      </p:sp>
      <p:sp>
        <p:nvSpPr>
          <p:cNvPr id="12291" name="Rectangle 3"/>
          <p:cNvSpPr>
            <a:spLocks noGrp="1" noChangeArrowheads="1"/>
          </p:cNvSpPr>
          <p:nvPr>
            <p:ph type="body" sz="half" idx="2"/>
          </p:nvPr>
        </p:nvSpPr>
        <p:spPr>
          <a:xfrm>
            <a:off x="4419600" y="1981200"/>
            <a:ext cx="3810000" cy="4114800"/>
          </a:xfrm>
        </p:spPr>
        <p:txBody>
          <a:bodyPr/>
          <a:lstStyle/>
          <a:p>
            <a:r>
              <a:rPr lang="en-US" altLang="en-US" sz="2800"/>
              <a:t>The neck of the Giraffe</a:t>
            </a:r>
          </a:p>
          <a:p>
            <a:r>
              <a:rPr lang="en-US" altLang="en-US" sz="2800"/>
              <a:t>Co-evolution with Acacia Trees</a:t>
            </a:r>
          </a:p>
          <a:p>
            <a:r>
              <a:rPr lang="en-US" altLang="en-US" sz="2800"/>
              <a:t>Selection pressure is source of food</a:t>
            </a:r>
          </a:p>
          <a:p>
            <a:r>
              <a:rPr lang="en-US" altLang="en-US" sz="2800"/>
              <a:t>The Red Queen Hypothesis...</a:t>
            </a:r>
          </a:p>
        </p:txBody>
      </p:sp>
      <p:pic>
        <p:nvPicPr>
          <p:cNvPr id="12292" name="Picture 4" descr="giraffeneck                                                    00006D62languidpuppy                   B20B2331:"/>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990600" y="1981200"/>
            <a:ext cx="3198813" cy="41148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2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2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09600" y="381000"/>
            <a:ext cx="7772400" cy="1143000"/>
          </a:xfrm>
        </p:spPr>
        <p:txBody>
          <a:bodyPr/>
          <a:lstStyle/>
          <a:p>
            <a:pPr algn="l"/>
            <a:r>
              <a:rPr lang="en-US" altLang="en-US" sz="7200" b="1">
                <a:solidFill>
                  <a:srgbClr val="408000"/>
                </a:solidFill>
              </a:rPr>
              <a:t>Natural Selection</a:t>
            </a:r>
          </a:p>
        </p:txBody>
      </p:sp>
      <p:sp>
        <p:nvSpPr>
          <p:cNvPr id="29699" name="Text Box 3"/>
          <p:cNvSpPr txBox="1">
            <a:spLocks noChangeArrowheads="1"/>
          </p:cNvSpPr>
          <p:nvPr/>
        </p:nvSpPr>
        <p:spPr bwMode="auto">
          <a:xfrm>
            <a:off x="593725" y="1524000"/>
            <a:ext cx="74834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The unequal survival and reproduction of organisms due to environmental forces, resulting in the preservation of favorable adaptations.</a:t>
            </a:r>
          </a:p>
        </p:txBody>
      </p:sp>
      <p:sp>
        <p:nvSpPr>
          <p:cNvPr id="29703" name="Text Box 7"/>
          <p:cNvSpPr txBox="1">
            <a:spLocks noChangeArrowheads="1"/>
          </p:cNvSpPr>
          <p:nvPr/>
        </p:nvSpPr>
        <p:spPr bwMode="auto">
          <a:xfrm>
            <a:off x="533400" y="3762375"/>
            <a:ext cx="8534400"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panose="02020603050405020304" pitchFamily="18" charset="0"/>
              </a:defRPr>
            </a:lvl1pPr>
            <a:lvl2pPr marL="914400" indent="-457200">
              <a:defRPr sz="2400">
                <a:solidFill>
                  <a:schemeClr val="tx1"/>
                </a:solidFill>
                <a:latin typeface="Times" panose="02020603050405020304" pitchFamily="18" charset="0"/>
              </a:defRPr>
            </a:lvl2pPr>
            <a:lvl3pPr marL="1371600" indent="-457200">
              <a:defRPr sz="2400">
                <a:solidFill>
                  <a:schemeClr val="tx1"/>
                </a:solidFill>
                <a:latin typeface="Times" panose="02020603050405020304" pitchFamily="18" charset="0"/>
              </a:defRPr>
            </a:lvl3pPr>
            <a:lvl4pPr marL="1828800" indent="-457200">
              <a:defRPr sz="2400">
                <a:solidFill>
                  <a:schemeClr val="tx1"/>
                </a:solidFill>
                <a:latin typeface="Times" panose="02020603050405020304" pitchFamily="18" charset="0"/>
              </a:defRPr>
            </a:lvl4pPr>
            <a:lvl5pPr marL="2286000" indent="-457200">
              <a:defRPr sz="2400">
                <a:solidFill>
                  <a:schemeClr val="tx1"/>
                </a:solidFill>
                <a:latin typeface="Times" panose="02020603050405020304" pitchFamily="18" charset="0"/>
              </a:defRPr>
            </a:lvl5pPr>
            <a:lvl6pPr marL="2743200" indent="-457200" eaLnBrk="0" fontAlgn="base" hangingPunct="0">
              <a:spcBef>
                <a:spcPct val="0"/>
              </a:spcBef>
              <a:spcAft>
                <a:spcPct val="0"/>
              </a:spcAft>
              <a:defRPr sz="2400">
                <a:solidFill>
                  <a:schemeClr val="tx1"/>
                </a:solidFill>
                <a:latin typeface="Times" panose="02020603050405020304" pitchFamily="18" charset="0"/>
              </a:defRPr>
            </a:lvl6pPr>
            <a:lvl7pPr marL="3200400" indent="-457200" eaLnBrk="0" fontAlgn="base" hangingPunct="0">
              <a:spcBef>
                <a:spcPct val="0"/>
              </a:spcBef>
              <a:spcAft>
                <a:spcPct val="0"/>
              </a:spcAft>
              <a:defRPr sz="2400">
                <a:solidFill>
                  <a:schemeClr val="tx1"/>
                </a:solidFill>
                <a:latin typeface="Times" panose="02020603050405020304" pitchFamily="18" charset="0"/>
              </a:defRPr>
            </a:lvl7pPr>
            <a:lvl8pPr marL="3657600" indent="-457200" eaLnBrk="0" fontAlgn="base" hangingPunct="0">
              <a:spcBef>
                <a:spcPct val="0"/>
              </a:spcBef>
              <a:spcAft>
                <a:spcPct val="0"/>
              </a:spcAft>
              <a:defRPr sz="2400">
                <a:solidFill>
                  <a:schemeClr val="tx1"/>
                </a:solidFill>
                <a:latin typeface="Times" panose="02020603050405020304" pitchFamily="18" charset="0"/>
              </a:defRPr>
            </a:lvl8pPr>
            <a:lvl9pPr marL="4114800" indent="-4572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3600" b="1"/>
              <a:t>It is a two step process:</a:t>
            </a:r>
            <a:r>
              <a:rPr lang="en-US" altLang="en-US"/>
              <a:t> 	</a:t>
            </a:r>
          </a:p>
          <a:p>
            <a:pPr lvl="1">
              <a:buFont typeface="Times" panose="02020603050405020304" pitchFamily="18" charset="0"/>
              <a:buNone/>
            </a:pPr>
            <a:r>
              <a:rPr lang="en-US" altLang="en-US" sz="2800"/>
              <a:t>1. The Production of variation in a population</a:t>
            </a:r>
          </a:p>
          <a:p>
            <a:pPr lvl="1">
              <a:buFont typeface="Times" panose="02020603050405020304" pitchFamily="18" charset="0"/>
              <a:buNone/>
            </a:pPr>
            <a:r>
              <a:rPr lang="en-US" altLang="en-US" sz="2800"/>
              <a:t>2. Non-random aspects of survival and reproduction</a:t>
            </a:r>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3962400" y="304800"/>
            <a:ext cx="3200400" cy="914400"/>
          </a:xfrm>
        </p:spPr>
        <p:txBody>
          <a:bodyPr/>
          <a:lstStyle/>
          <a:p>
            <a:pPr algn="r"/>
            <a:r>
              <a:rPr lang="en-US" altLang="en-US">
                <a:latin typeface="Impact" panose="020B0806030902050204" pitchFamily="34" charset="0"/>
              </a:rPr>
              <a:t>Example #3</a:t>
            </a:r>
          </a:p>
        </p:txBody>
      </p:sp>
      <p:sp>
        <p:nvSpPr>
          <p:cNvPr id="13315" name="Rectangle 3"/>
          <p:cNvSpPr>
            <a:spLocks noGrp="1" noChangeArrowheads="1"/>
          </p:cNvSpPr>
          <p:nvPr>
            <p:ph type="body" sz="half" idx="4294967295"/>
          </p:nvPr>
        </p:nvSpPr>
        <p:spPr>
          <a:xfrm>
            <a:off x="4419600" y="1295400"/>
            <a:ext cx="4495800" cy="4114800"/>
          </a:xfrm>
        </p:spPr>
        <p:txBody>
          <a:bodyPr/>
          <a:lstStyle/>
          <a:p>
            <a:r>
              <a:rPr lang="en-US" altLang="en-US" sz="2800"/>
              <a:t>The leaf bug</a:t>
            </a:r>
          </a:p>
          <a:p>
            <a:r>
              <a:rPr lang="en-US" altLang="en-US" sz="2800"/>
              <a:t>The selection pressure is predators</a:t>
            </a:r>
          </a:p>
          <a:p>
            <a:r>
              <a:rPr lang="en-US" altLang="en-US" sz="2800"/>
              <a:t>It’s strategy is to mimic a leaf</a:t>
            </a:r>
          </a:p>
        </p:txBody>
      </p:sp>
      <p:pic>
        <p:nvPicPr>
          <p:cNvPr id="13316" name="Picture 4" descr="Leafbug.JPG                                                    00002E19Macintosh HD                   B3E08C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33400"/>
            <a:ext cx="3168650" cy="6096000"/>
          </a:xfrm>
          <a:prstGeom prst="rect">
            <a:avLst/>
          </a:prstGeom>
          <a:noFill/>
          <a:extLst>
            <a:ext uri="{909E8E84-426E-40DD-AFC4-6F175D3DCCD1}">
              <a14:hiddenFill xmlns:a14="http://schemas.microsoft.com/office/drawing/2010/main">
                <a:solidFill>
                  <a:srgbClr val="FFFFFF"/>
                </a:solidFill>
              </a14:hiddenFill>
            </a:ext>
          </a:extLst>
        </p:spPr>
      </p:pic>
      <p:sp>
        <p:nvSpPr>
          <p:cNvPr id="13317" name="Text Box 5"/>
          <p:cNvSpPr txBox="1">
            <a:spLocks noChangeArrowheads="1"/>
          </p:cNvSpPr>
          <p:nvPr/>
        </p:nvSpPr>
        <p:spPr bwMode="auto">
          <a:xfrm>
            <a:off x="4495800" y="6096000"/>
            <a:ext cx="3657600" cy="4572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u="sng">
                <a:solidFill>
                  <a:srgbClr val="0000FF"/>
                </a:solidFill>
                <a:hlinkClick r:id="rId3"/>
              </a:rPr>
              <a:t>Pray Mantis Camouflage</a:t>
            </a:r>
            <a:endParaRPr lang="en-US" altLang="en-US" u="sng">
              <a:solidFill>
                <a:srgbClr val="0000FF"/>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152400"/>
            <a:ext cx="8305800" cy="838200"/>
          </a:xfrm>
        </p:spPr>
        <p:txBody>
          <a:bodyPr/>
          <a:lstStyle/>
          <a:p>
            <a:pPr algn="l"/>
            <a:r>
              <a:rPr lang="en-US" altLang="en-US"/>
              <a:t>Camouflage, Mimicry &amp; Decoys</a:t>
            </a:r>
          </a:p>
        </p:txBody>
      </p:sp>
      <p:sp>
        <p:nvSpPr>
          <p:cNvPr id="20483" name="Rectangle 3"/>
          <p:cNvSpPr>
            <a:spLocks noGrp="1" noChangeArrowheads="1"/>
          </p:cNvSpPr>
          <p:nvPr>
            <p:ph type="body" idx="1"/>
          </p:nvPr>
        </p:nvSpPr>
        <p:spPr>
          <a:xfrm>
            <a:off x="609600" y="1219200"/>
            <a:ext cx="8229600" cy="4114800"/>
          </a:xfrm>
        </p:spPr>
        <p:txBody>
          <a:bodyPr/>
          <a:lstStyle/>
          <a:p>
            <a:pPr>
              <a:buFontTx/>
              <a:buNone/>
            </a:pPr>
            <a:r>
              <a:rPr lang="en-US" altLang="en-US"/>
              <a:t>Purpose - </a:t>
            </a:r>
            <a:r>
              <a:rPr lang="en-US" altLang="en-US" sz="2400"/>
              <a:t>escape from predators, sneaking up on prey</a:t>
            </a:r>
            <a:r>
              <a:rPr lang="en-US" altLang="en-US"/>
              <a:t> </a:t>
            </a:r>
          </a:p>
          <a:p>
            <a:pPr>
              <a:buFontTx/>
              <a:buNone/>
            </a:pPr>
            <a:endParaRPr lang="en-US" altLang="en-US"/>
          </a:p>
          <a:p>
            <a:pPr>
              <a:buFontTx/>
              <a:buNone/>
            </a:pPr>
            <a:r>
              <a:rPr lang="en-US" altLang="en-US"/>
              <a:t>Camouflage - </a:t>
            </a:r>
            <a:r>
              <a:rPr lang="en-US" altLang="en-US" sz="2400"/>
              <a:t>directional selection favors individuals who most resemble environment</a:t>
            </a:r>
          </a:p>
          <a:p>
            <a:pPr>
              <a:buFontTx/>
              <a:buNone/>
            </a:pPr>
            <a:endParaRPr lang="en-US" altLang="en-US" sz="2400"/>
          </a:p>
          <a:p>
            <a:pPr>
              <a:buFontTx/>
              <a:buNone/>
            </a:pPr>
            <a:r>
              <a:rPr lang="en-US" altLang="en-US"/>
              <a:t>Mimicry - </a:t>
            </a:r>
            <a:r>
              <a:rPr lang="en-US" altLang="en-US" sz="2400"/>
              <a:t>directional selection can favor individuals who most resemble something harmful, unappetizing, or non-threatening</a:t>
            </a:r>
          </a:p>
          <a:p>
            <a:pPr>
              <a:buFontTx/>
              <a:buNone/>
            </a:pPr>
            <a:endParaRPr lang="en-US" altLang="en-US" sz="2400"/>
          </a:p>
          <a:p>
            <a:pPr>
              <a:buFontTx/>
              <a:buNone/>
            </a:pPr>
            <a:r>
              <a:rPr lang="en-US" altLang="en-US"/>
              <a:t>Decoys </a:t>
            </a:r>
            <a:r>
              <a:rPr lang="en-US" altLang="en-US" sz="2400"/>
              <a:t>- directional selection can favor individuals who</a:t>
            </a:r>
          </a:p>
          <a:p>
            <a:pPr>
              <a:buFontTx/>
              <a:buNone/>
            </a:pPr>
            <a:r>
              <a:rPr lang="en-US" altLang="en-US" sz="2400"/>
              <a:t>Use lures or decoys to attract other animals to be eaten or help them unwittingly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48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48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4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1066800"/>
            <a:ext cx="7772400" cy="1143000"/>
          </a:xfrm>
        </p:spPr>
        <p:txBody>
          <a:bodyPr/>
          <a:lstStyle/>
          <a:p>
            <a:pPr algn="l"/>
            <a:r>
              <a:rPr lang="en-US" altLang="en-US">
                <a:latin typeface="Impact" panose="020B0806030902050204" pitchFamily="34" charset="0"/>
              </a:rPr>
              <a:t>Other Mimicry Examples </a:t>
            </a:r>
            <a:br>
              <a:rPr lang="en-US" altLang="en-US">
                <a:latin typeface="Impact" panose="020B0806030902050204" pitchFamily="34" charset="0"/>
              </a:rPr>
            </a:br>
            <a:endParaRPr lang="en-US" altLang="en-US">
              <a:latin typeface="Impact" panose="020B0806030902050204" pitchFamily="34" charset="0"/>
            </a:endParaRPr>
          </a:p>
        </p:txBody>
      </p:sp>
      <p:sp>
        <p:nvSpPr>
          <p:cNvPr id="21507" name="Text Box 3"/>
          <p:cNvSpPr txBox="1">
            <a:spLocks noChangeArrowheads="1"/>
          </p:cNvSpPr>
          <p:nvPr/>
        </p:nvSpPr>
        <p:spPr bwMode="auto">
          <a:xfrm>
            <a:off x="762000" y="1828800"/>
            <a:ext cx="596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1. Viceroy and Monarch butterflies  (see video)</a:t>
            </a:r>
          </a:p>
        </p:txBody>
      </p:sp>
      <p:sp>
        <p:nvSpPr>
          <p:cNvPr id="21508" name="Text Box 4"/>
          <p:cNvSpPr txBox="1">
            <a:spLocks noChangeArrowheads="1"/>
          </p:cNvSpPr>
          <p:nvPr/>
        </p:nvSpPr>
        <p:spPr bwMode="auto">
          <a:xfrm>
            <a:off x="762000" y="2362200"/>
            <a:ext cx="2187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2. Walking stick</a:t>
            </a:r>
          </a:p>
        </p:txBody>
      </p:sp>
      <p:sp>
        <p:nvSpPr>
          <p:cNvPr id="21509" name="Text Box 5"/>
          <p:cNvSpPr txBox="1">
            <a:spLocks noChangeArrowheads="1"/>
          </p:cNvSpPr>
          <p:nvPr/>
        </p:nvSpPr>
        <p:spPr bwMode="auto">
          <a:xfrm>
            <a:off x="762000" y="2971800"/>
            <a:ext cx="43291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3.  Crab with rock garden on shell</a:t>
            </a:r>
          </a:p>
        </p:txBody>
      </p:sp>
      <p:sp>
        <p:nvSpPr>
          <p:cNvPr id="21510" name="Text Box 6"/>
          <p:cNvSpPr txBox="1">
            <a:spLocks noChangeArrowheads="1"/>
          </p:cNvSpPr>
          <p:nvPr/>
        </p:nvSpPr>
        <p:spPr bwMode="auto">
          <a:xfrm>
            <a:off x="685800" y="3581400"/>
            <a:ext cx="2085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4. Cobra mimic</a:t>
            </a:r>
          </a:p>
        </p:txBody>
      </p:sp>
      <p:sp>
        <p:nvSpPr>
          <p:cNvPr id="21511" name="Text Box 7"/>
          <p:cNvSpPr txBox="1">
            <a:spLocks noChangeArrowheads="1"/>
          </p:cNvSpPr>
          <p:nvPr/>
        </p:nvSpPr>
        <p:spPr bwMode="auto">
          <a:xfrm>
            <a:off x="685800" y="4191000"/>
            <a:ext cx="31035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5. Angler Fish with lure</a:t>
            </a:r>
          </a:p>
        </p:txBody>
      </p:sp>
      <p:sp>
        <p:nvSpPr>
          <p:cNvPr id="21512" name="Text Box 8"/>
          <p:cNvSpPr txBox="1">
            <a:spLocks noChangeArrowheads="1"/>
          </p:cNvSpPr>
          <p:nvPr/>
        </p:nvSpPr>
        <p:spPr bwMode="auto">
          <a:xfrm>
            <a:off x="609600" y="51054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21513" name="Text Box 9"/>
          <p:cNvSpPr txBox="1">
            <a:spLocks noChangeArrowheads="1"/>
          </p:cNvSpPr>
          <p:nvPr/>
        </p:nvSpPr>
        <p:spPr bwMode="auto">
          <a:xfrm>
            <a:off x="762000" y="4876800"/>
            <a:ext cx="2630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6.  Orchid and wasp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barn(outVertical)">
                                      <p:cBhvr>
                                        <p:cTn id="7" dur="500"/>
                                        <p:tgtEl>
                                          <p:spTgt spid="21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1508">
                                            <p:txEl>
                                              <p:pRg st="0" end="0"/>
                                            </p:txEl>
                                          </p:spTgt>
                                        </p:tgtEl>
                                        <p:attrNameLst>
                                          <p:attrName>style.visibility</p:attrName>
                                        </p:attrNameLst>
                                      </p:cBhvr>
                                      <p:to>
                                        <p:strVal val="visible"/>
                                      </p:to>
                                    </p:set>
                                    <p:animEffect transition="in" filter="barn(outVertical)">
                                      <p:cBhvr>
                                        <p:cTn id="12" dur="500"/>
                                        <p:tgtEl>
                                          <p:spTgt spid="2150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21509">
                                            <p:txEl>
                                              <p:pRg st="0" end="0"/>
                                            </p:txEl>
                                          </p:spTgt>
                                        </p:tgtEl>
                                        <p:attrNameLst>
                                          <p:attrName>style.visibility</p:attrName>
                                        </p:attrNameLst>
                                      </p:cBhvr>
                                      <p:to>
                                        <p:strVal val="visible"/>
                                      </p:to>
                                    </p:set>
                                    <p:animEffect transition="in" filter="barn(outVertical)">
                                      <p:cBhvr>
                                        <p:cTn id="17" dur="500"/>
                                        <p:tgtEl>
                                          <p:spTgt spid="21509">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21510">
                                            <p:txEl>
                                              <p:pRg st="0" end="0"/>
                                            </p:txEl>
                                          </p:spTgt>
                                        </p:tgtEl>
                                        <p:attrNameLst>
                                          <p:attrName>style.visibility</p:attrName>
                                        </p:attrNameLst>
                                      </p:cBhvr>
                                      <p:to>
                                        <p:strVal val="visible"/>
                                      </p:to>
                                    </p:set>
                                    <p:animEffect transition="in" filter="barn(outVertical)">
                                      <p:cBhvr>
                                        <p:cTn id="22" dur="500"/>
                                        <p:tgtEl>
                                          <p:spTgt spid="21510">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21511">
                                            <p:txEl>
                                              <p:pRg st="0" end="0"/>
                                            </p:txEl>
                                          </p:spTgt>
                                        </p:tgtEl>
                                        <p:attrNameLst>
                                          <p:attrName>style.visibility</p:attrName>
                                        </p:attrNameLst>
                                      </p:cBhvr>
                                      <p:to>
                                        <p:strVal val="visible"/>
                                      </p:to>
                                    </p:set>
                                    <p:animEffect transition="in" filter="barn(outVertical)">
                                      <p:cBhvr>
                                        <p:cTn id="27" dur="500"/>
                                        <p:tgtEl>
                                          <p:spTgt spid="21511">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21513"/>
                                        </p:tgtEl>
                                        <p:attrNameLst>
                                          <p:attrName>style.visibility</p:attrName>
                                        </p:attrNameLst>
                                      </p:cBhvr>
                                      <p:to>
                                        <p:strVal val="visible"/>
                                      </p:to>
                                    </p:set>
                                    <p:anim calcmode="lin" valueType="num">
                                      <p:cBhvr additive="base">
                                        <p:cTn id="32" dur="500" fill="hold"/>
                                        <p:tgtEl>
                                          <p:spTgt spid="21513"/>
                                        </p:tgtEl>
                                        <p:attrNameLst>
                                          <p:attrName>ppt_x</p:attrName>
                                        </p:attrNameLst>
                                      </p:cBhvr>
                                      <p:tavLst>
                                        <p:tav tm="0">
                                          <p:val>
                                            <p:strVal val="0-#ppt_w/2"/>
                                          </p:val>
                                        </p:tav>
                                        <p:tav tm="100000">
                                          <p:val>
                                            <p:strVal val="#ppt_x"/>
                                          </p:val>
                                        </p:tav>
                                      </p:tavLst>
                                    </p:anim>
                                    <p:anim calcmode="lin" valueType="num">
                                      <p:cBhvr additive="base">
                                        <p:cTn id="33" dur="500" fill="hold"/>
                                        <p:tgtEl>
                                          <p:spTgt spid="215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P spid="21508" grpId="0" build="p" autoUpdateAnimBg="0"/>
      <p:bldP spid="21509" grpId="0" build="p" autoUpdateAnimBg="0"/>
      <p:bldP spid="21510" grpId="0" build="p" autoUpdateAnimBg="0"/>
      <p:bldP spid="21511" grpId="0" build="p" autoUpdateAnimBg="0"/>
      <p:bldP spid="21513"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04800" y="533400"/>
            <a:ext cx="8839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The coloring so closely resembles that of the female wasp Colpa aurea that males of the species are attracted to the flower and pick up pollen during their attempts at copulation.</a:t>
            </a:r>
          </a:p>
          <a:p>
            <a:r>
              <a:rPr lang="en-US" altLang="en-US"/>
              <a:t>It also produces pheromones to attract male wasps. </a:t>
            </a:r>
          </a:p>
          <a:p>
            <a:r>
              <a:rPr lang="en-US" altLang="en-US"/>
              <a:t>Timing is also important.</a:t>
            </a:r>
          </a:p>
        </p:txBody>
      </p:sp>
      <p:pic>
        <p:nvPicPr>
          <p:cNvPr id="22531" name="Picture 3" descr="orchid_wasp.jpg                                                00002E19Macintosh HD                   B3E08C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743200"/>
            <a:ext cx="29591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2532" name="Text Box 4"/>
          <p:cNvSpPr txBox="1">
            <a:spLocks noChangeArrowheads="1"/>
          </p:cNvSpPr>
          <p:nvPr/>
        </p:nvSpPr>
        <p:spPr bwMode="auto">
          <a:xfrm>
            <a:off x="914400" y="3657600"/>
            <a:ext cx="3810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The labellum of Ophrys speculum Orchid.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3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53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253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4"/>
          <p:cNvSpPr txBox="1">
            <a:spLocks noChangeArrowheads="1"/>
          </p:cNvSpPr>
          <p:nvPr/>
        </p:nvSpPr>
        <p:spPr bwMode="auto">
          <a:xfrm>
            <a:off x="304800" y="3810000"/>
            <a:ext cx="6456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0000"/>
                </a:solidFill>
              </a:rPr>
              <a:t> Do we see variation within different wild species ?</a:t>
            </a:r>
          </a:p>
        </p:txBody>
      </p:sp>
      <p:sp>
        <p:nvSpPr>
          <p:cNvPr id="35847" name="Text Box 7"/>
          <p:cNvSpPr txBox="1">
            <a:spLocks noChangeArrowheads="1"/>
          </p:cNvSpPr>
          <p:nvPr/>
        </p:nvSpPr>
        <p:spPr bwMode="auto">
          <a:xfrm>
            <a:off x="228600" y="228600"/>
            <a:ext cx="8915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panose="02020603050405020304" pitchFamily="18" charset="0"/>
              </a:defRPr>
            </a:lvl1pPr>
            <a:lvl2pPr marL="914400" indent="-457200">
              <a:defRPr sz="2400">
                <a:solidFill>
                  <a:schemeClr val="tx1"/>
                </a:solidFill>
                <a:latin typeface="Times" panose="02020603050405020304" pitchFamily="18" charset="0"/>
              </a:defRPr>
            </a:lvl2pPr>
            <a:lvl3pPr marL="1371600" indent="-457200">
              <a:defRPr sz="2400">
                <a:solidFill>
                  <a:schemeClr val="tx1"/>
                </a:solidFill>
                <a:latin typeface="Times" panose="02020603050405020304" pitchFamily="18" charset="0"/>
              </a:defRPr>
            </a:lvl3pPr>
            <a:lvl4pPr marL="1828800" indent="-457200">
              <a:defRPr sz="2400">
                <a:solidFill>
                  <a:schemeClr val="tx1"/>
                </a:solidFill>
                <a:latin typeface="Times" panose="02020603050405020304" pitchFamily="18" charset="0"/>
              </a:defRPr>
            </a:lvl4pPr>
            <a:lvl5pPr marL="2286000" indent="-457200">
              <a:defRPr sz="2400">
                <a:solidFill>
                  <a:schemeClr val="tx1"/>
                </a:solidFill>
                <a:latin typeface="Times" panose="02020603050405020304" pitchFamily="18" charset="0"/>
              </a:defRPr>
            </a:lvl5pPr>
            <a:lvl6pPr marL="2743200" indent="-457200" eaLnBrk="0" fontAlgn="base" hangingPunct="0">
              <a:spcBef>
                <a:spcPct val="0"/>
              </a:spcBef>
              <a:spcAft>
                <a:spcPct val="0"/>
              </a:spcAft>
              <a:defRPr sz="2400">
                <a:solidFill>
                  <a:schemeClr val="tx1"/>
                </a:solidFill>
                <a:latin typeface="Times" panose="02020603050405020304" pitchFamily="18" charset="0"/>
              </a:defRPr>
            </a:lvl6pPr>
            <a:lvl7pPr marL="3200400" indent="-457200" eaLnBrk="0" fontAlgn="base" hangingPunct="0">
              <a:spcBef>
                <a:spcPct val="0"/>
              </a:spcBef>
              <a:spcAft>
                <a:spcPct val="0"/>
              </a:spcAft>
              <a:defRPr sz="2400">
                <a:solidFill>
                  <a:schemeClr val="tx1"/>
                </a:solidFill>
                <a:latin typeface="Times" panose="02020603050405020304" pitchFamily="18" charset="0"/>
              </a:defRPr>
            </a:lvl7pPr>
            <a:lvl8pPr marL="3657600" indent="-457200" eaLnBrk="0" fontAlgn="base" hangingPunct="0">
              <a:spcBef>
                <a:spcPct val="0"/>
              </a:spcBef>
              <a:spcAft>
                <a:spcPct val="0"/>
              </a:spcAft>
              <a:defRPr sz="2400">
                <a:solidFill>
                  <a:schemeClr val="tx1"/>
                </a:solidFill>
                <a:latin typeface="Times" panose="02020603050405020304" pitchFamily="18" charset="0"/>
              </a:defRPr>
            </a:lvl8pPr>
            <a:lvl9pPr marL="4114800" indent="-4572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4000" b="1"/>
              <a:t>Natural Selection is a two step process:</a:t>
            </a:r>
            <a:r>
              <a:rPr lang="en-US" altLang="en-US" sz="4000"/>
              <a:t> 	</a:t>
            </a:r>
          </a:p>
        </p:txBody>
      </p:sp>
      <p:sp>
        <p:nvSpPr>
          <p:cNvPr id="35850" name="Text Box 10"/>
          <p:cNvSpPr txBox="1">
            <a:spLocks noChangeArrowheads="1"/>
          </p:cNvSpPr>
          <p:nvPr/>
        </p:nvSpPr>
        <p:spPr bwMode="auto">
          <a:xfrm>
            <a:off x="228600" y="1066800"/>
            <a:ext cx="89154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Times" panose="02020603050405020304" pitchFamily="18" charset="0"/>
              <a:buNone/>
            </a:pPr>
            <a:r>
              <a:rPr lang="en-US" altLang="en-US" sz="2800" b="1"/>
              <a:t>Step One: The Production of Variation.</a:t>
            </a:r>
            <a:r>
              <a:rPr lang="en-US" altLang="en-US" sz="2800"/>
              <a:t> (</a:t>
            </a:r>
            <a:r>
              <a:rPr lang="en-US" altLang="en-US" sz="2800" i="1"/>
              <a:t>Chance</a:t>
            </a:r>
            <a:r>
              <a:rPr lang="en-US" altLang="en-US" sz="2800"/>
              <a:t>)</a:t>
            </a:r>
          </a:p>
          <a:p>
            <a:pPr>
              <a:buFont typeface="Times" panose="02020603050405020304" pitchFamily="18" charset="0"/>
              <a:buNone/>
            </a:pPr>
            <a:r>
              <a:rPr lang="en-US" altLang="en-US" sz="2800"/>
              <a:t>	Mutations</a:t>
            </a:r>
          </a:p>
          <a:p>
            <a:pPr>
              <a:buFont typeface="Times" panose="02020603050405020304" pitchFamily="18" charset="0"/>
              <a:buNone/>
            </a:pPr>
            <a:r>
              <a:rPr lang="en-US" altLang="en-US" sz="2800"/>
              <a:t>	Meiosis:</a:t>
            </a:r>
          </a:p>
          <a:p>
            <a:pPr>
              <a:buFont typeface="Times" panose="02020603050405020304" pitchFamily="18" charset="0"/>
              <a:buNone/>
            </a:pPr>
            <a:r>
              <a:rPr lang="en-US" altLang="en-US" sz="2800"/>
              <a:t>		</a:t>
            </a:r>
            <a:r>
              <a:rPr lang="en-US" altLang="en-US"/>
              <a:t>recombination due to crossing-over in 1st division</a:t>
            </a:r>
            <a:endParaRPr lang="en-US" altLang="en-US" sz="2800"/>
          </a:p>
          <a:p>
            <a:pPr>
              <a:buFont typeface="Times" panose="02020603050405020304" pitchFamily="18" charset="0"/>
              <a:buNone/>
            </a:pPr>
            <a:r>
              <a:rPr lang="en-US" altLang="en-US" sz="2800"/>
              <a:t>		</a:t>
            </a:r>
            <a:r>
              <a:rPr lang="en-US" altLang="en-US"/>
              <a:t>random movement of chromosomes in 2nd division</a:t>
            </a:r>
          </a:p>
          <a:p>
            <a:pPr>
              <a:buFont typeface="Times" panose="02020603050405020304" pitchFamily="18" charset="0"/>
              <a:buNone/>
            </a:pPr>
            <a:r>
              <a:rPr lang="en-US" altLang="en-US" sz="2800"/>
              <a:t>	Random mate selection &amp; fertilization</a:t>
            </a:r>
          </a:p>
        </p:txBody>
      </p:sp>
      <p:sp>
        <p:nvSpPr>
          <p:cNvPr id="35851" name="Text Box 11"/>
          <p:cNvSpPr txBox="1">
            <a:spLocks noChangeArrowheads="1"/>
          </p:cNvSpPr>
          <p:nvPr/>
        </p:nvSpPr>
        <p:spPr bwMode="auto">
          <a:xfrm>
            <a:off x="228600" y="4600575"/>
            <a:ext cx="89154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Times" panose="02020603050405020304" pitchFamily="18" charset="0"/>
              <a:buNone/>
            </a:pPr>
            <a:r>
              <a:rPr lang="en-US" altLang="en-US" sz="2800" b="1"/>
              <a:t>Step Two: Non-random aspects of survival and reproduction</a:t>
            </a:r>
            <a:endParaRPr lang="en-US" altLang="en-US" sz="2800"/>
          </a:p>
          <a:p>
            <a:pPr>
              <a:buFont typeface="Times" panose="02020603050405020304" pitchFamily="18" charset="0"/>
              <a:buNone/>
            </a:pPr>
            <a:r>
              <a:rPr lang="en-US" altLang="en-US" sz="2800"/>
              <a:t>	Superior success of certain phenotypes</a:t>
            </a:r>
          </a:p>
          <a:p>
            <a:pPr>
              <a:buFont typeface="Times" panose="02020603050405020304" pitchFamily="18" charset="0"/>
              <a:buNone/>
            </a:pPr>
            <a:r>
              <a:rPr lang="en-US" altLang="en-US" sz="2800"/>
              <a:t>	Nonrandom mate choice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85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85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585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585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5850">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5850">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5844">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5851">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5851">
                                            <p:txEl>
                                              <p:pRg st="1" end="1"/>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358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build="p" autoUpdateAnimBg="0"/>
      <p:bldP spid="35850" grpId="0" build="p" autoUpdateAnimBg="0"/>
      <p:bldP spid="35851"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3581400" y="6400800"/>
            <a:ext cx="2994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Lemurs of Madagascar</a:t>
            </a:r>
          </a:p>
        </p:txBody>
      </p:sp>
      <p:pic>
        <p:nvPicPr>
          <p:cNvPr id="31747" name="Picture 3" descr="lemurs1.jpg                                                    0000E9A4Macintosh HD                   B3E08C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76200"/>
            <a:ext cx="7239000" cy="63134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3657600" y="6324600"/>
            <a:ext cx="2359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Amazonian Frogs</a:t>
            </a:r>
          </a:p>
        </p:txBody>
      </p:sp>
      <p:pic>
        <p:nvPicPr>
          <p:cNvPr id="32771" name="Picture 3" descr="&#10;frogs1.jpg                                                     00002E19Macintosh HD                   B3E08C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0175" y="228600"/>
            <a:ext cx="4043363" cy="6172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pigeons.JPG                                                    00006D62languidpuppy                   B20B2331:"/>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838200" y="947738"/>
            <a:ext cx="7467600" cy="5014912"/>
          </a:xfrm>
        </p:spPr>
      </p:pic>
      <p:sp>
        <p:nvSpPr>
          <p:cNvPr id="33795" name="Text Box 3"/>
          <p:cNvSpPr txBox="1">
            <a:spLocks noChangeArrowheads="1"/>
          </p:cNvSpPr>
          <p:nvPr/>
        </p:nvSpPr>
        <p:spPr bwMode="auto">
          <a:xfrm>
            <a:off x="762000" y="5867400"/>
            <a:ext cx="6202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Bred Pigeons came from a single original species</a:t>
            </a:r>
          </a:p>
        </p:txBody>
      </p:sp>
      <p:sp>
        <p:nvSpPr>
          <p:cNvPr id="33798" name="Text Box 6"/>
          <p:cNvSpPr txBox="1">
            <a:spLocks noChangeArrowheads="1"/>
          </p:cNvSpPr>
          <p:nvPr/>
        </p:nvSpPr>
        <p:spPr bwMode="auto">
          <a:xfrm>
            <a:off x="838200" y="152400"/>
            <a:ext cx="830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Humans select traits for dogs, pigeons and other animals when they breed them.</a:t>
            </a:r>
          </a:p>
        </p:txBody>
      </p:sp>
      <p:sp>
        <p:nvSpPr>
          <p:cNvPr id="33799" name="Rectangle 7"/>
          <p:cNvSpPr>
            <a:spLocks noChangeArrowheads="1"/>
          </p:cNvSpPr>
          <p:nvPr/>
        </p:nvSpPr>
        <p:spPr bwMode="auto">
          <a:xfrm>
            <a:off x="747713" y="6324600"/>
            <a:ext cx="6042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u="sng">
                <a:solidFill>
                  <a:srgbClr val="FF0000"/>
                </a:solidFill>
              </a:rPr>
              <a:t>Who</a:t>
            </a:r>
            <a:r>
              <a:rPr lang="en-US" altLang="en-US">
                <a:solidFill>
                  <a:srgbClr val="FF0000"/>
                </a:solidFill>
              </a:rPr>
              <a:t> selects the traits for wild plans &amp; animals?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7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762000" y="2971800"/>
            <a:ext cx="7620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t>INDIVIDUALS THAT HAVE TRAITS THAT ARE BEST ADAPTED FOR THE CURRENT ENVIRONMENT ARE THE ONES THAT SURVIVE TO BREED AND PASS ON THEIR GENES TO THE NEXT GENERATION.</a:t>
            </a:r>
          </a:p>
        </p:txBody>
      </p:sp>
      <p:sp>
        <p:nvSpPr>
          <p:cNvPr id="8197" name="Text Box 5"/>
          <p:cNvSpPr txBox="1">
            <a:spLocks noChangeArrowheads="1"/>
          </p:cNvSpPr>
          <p:nvPr/>
        </p:nvSpPr>
        <p:spPr bwMode="auto">
          <a:xfrm>
            <a:off x="1219200" y="304800"/>
            <a:ext cx="67818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9600" b="1"/>
              <a:t>NOBODY!!</a:t>
            </a:r>
          </a:p>
        </p:txBody>
      </p:sp>
      <p:sp>
        <p:nvSpPr>
          <p:cNvPr id="8198" name="Text Box 6"/>
          <p:cNvSpPr txBox="1">
            <a:spLocks noChangeArrowheads="1"/>
          </p:cNvSpPr>
          <p:nvPr/>
        </p:nvSpPr>
        <p:spPr bwMode="auto">
          <a:xfrm>
            <a:off x="533400" y="4724400"/>
            <a:ext cx="8153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a:t>Organisms not possessing the beneficial traits either die or don’t have as many offspring.</a:t>
            </a:r>
          </a:p>
        </p:txBody>
      </p:sp>
      <p:sp>
        <p:nvSpPr>
          <p:cNvPr id="8201" name="Text Box 9"/>
          <p:cNvSpPr txBox="1">
            <a:spLocks noChangeArrowheads="1"/>
          </p:cNvSpPr>
          <p:nvPr/>
        </p:nvSpPr>
        <p:spPr bwMode="auto">
          <a:xfrm>
            <a:off x="990600" y="1676400"/>
            <a:ext cx="70104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a:t>There is no agent involved in natural selection.</a:t>
            </a:r>
          </a:p>
          <a:p>
            <a:pPr algn="ctr">
              <a:spcBef>
                <a:spcPct val="50000"/>
              </a:spcBef>
            </a:pPr>
            <a:r>
              <a:rPr lang="en-US" altLang="en-US" sz="2800"/>
              <a:t>Natural selection is a process of elimination</a:t>
            </a:r>
          </a:p>
        </p:txBody>
      </p:sp>
      <p:sp>
        <p:nvSpPr>
          <p:cNvPr id="8202" name="Text Box 10"/>
          <p:cNvSpPr txBox="1">
            <a:spLocks noChangeArrowheads="1"/>
          </p:cNvSpPr>
          <p:nvPr/>
        </p:nvSpPr>
        <p:spPr bwMode="auto">
          <a:xfrm>
            <a:off x="457200" y="5791200"/>
            <a:ext cx="8077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b="1"/>
              <a:t>Natural Selection is Survival of the fittest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8198">
                                            <p:txEl>
                                              <p:pRg st="0" end="0"/>
                                            </p:txEl>
                                          </p:spTgt>
                                        </p:tgtEl>
                                        <p:attrNameLst>
                                          <p:attrName>style.visibility</p:attrName>
                                        </p:attrNameLst>
                                      </p:cBhvr>
                                      <p:to>
                                        <p:strVal val="visible"/>
                                      </p:to>
                                    </p:set>
                                    <p:animEffect transition="in" filter="dissolve">
                                      <p:cBhvr>
                                        <p:cTn id="11" dur="500"/>
                                        <p:tgtEl>
                                          <p:spTgt spid="8198">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820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uild="p" autoUpdateAnimBg="0"/>
      <p:bldP spid="8198" grpId="0" build="p" autoUpdateAnimBg="0"/>
      <p:bldP spid="8202"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457200" y="1220788"/>
            <a:ext cx="8305800" cy="137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Natural Selection is a mixture of both Chance and necessity</a:t>
            </a:r>
          </a:p>
          <a:p>
            <a:pPr>
              <a:spcBef>
                <a:spcPct val="50000"/>
              </a:spcBef>
            </a:pPr>
            <a:r>
              <a:rPr lang="en-US" altLang="en-US"/>
              <a:t>Natural Selection is not goal directed. It does not have a long term goal.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Box 3"/>
          <p:cNvSpPr txBox="1">
            <a:spLocks noChangeArrowheads="1"/>
          </p:cNvSpPr>
          <p:nvPr/>
        </p:nvSpPr>
        <p:spPr bwMode="auto">
          <a:xfrm>
            <a:off x="457200" y="762000"/>
            <a:ext cx="8153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a:solidFill>
                  <a:srgbClr val="FF0000"/>
                </a:solidFill>
              </a:rPr>
              <a:t>What acts as a selection pressure on a population?</a:t>
            </a:r>
          </a:p>
        </p:txBody>
      </p:sp>
      <p:sp>
        <p:nvSpPr>
          <p:cNvPr id="34821" name="Text Box 5"/>
          <p:cNvSpPr txBox="1">
            <a:spLocks noChangeArrowheads="1"/>
          </p:cNvSpPr>
          <p:nvPr/>
        </p:nvSpPr>
        <p:spPr bwMode="auto">
          <a:xfrm>
            <a:off x="990600" y="2133600"/>
            <a:ext cx="7162800" cy="372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sz="2800"/>
              <a:t> Competition for food</a:t>
            </a:r>
          </a:p>
          <a:p>
            <a:pPr>
              <a:spcBef>
                <a:spcPct val="50000"/>
              </a:spcBef>
              <a:buFontTx/>
              <a:buChar char="•"/>
            </a:pPr>
            <a:r>
              <a:rPr lang="en-US" altLang="en-US" sz="2800"/>
              <a:t> Competition for a mate</a:t>
            </a:r>
          </a:p>
          <a:p>
            <a:pPr>
              <a:spcBef>
                <a:spcPct val="50000"/>
              </a:spcBef>
              <a:buFontTx/>
              <a:buChar char="•"/>
            </a:pPr>
            <a:r>
              <a:rPr lang="en-US" altLang="en-US" sz="2800"/>
              <a:t> Changes in the environment</a:t>
            </a:r>
          </a:p>
          <a:p>
            <a:pPr>
              <a:spcBef>
                <a:spcPct val="50000"/>
              </a:spcBef>
              <a:buFontTx/>
              <a:buChar char="•"/>
            </a:pPr>
            <a:r>
              <a:rPr lang="en-US" altLang="en-US" sz="2800"/>
              <a:t> Predators</a:t>
            </a:r>
          </a:p>
          <a:p>
            <a:pPr>
              <a:spcBef>
                <a:spcPct val="50000"/>
              </a:spcBef>
              <a:buFontTx/>
              <a:buChar char="•"/>
            </a:pPr>
            <a:r>
              <a:rPr lang="en-US" altLang="en-US" sz="2800"/>
              <a:t> Parasites</a:t>
            </a:r>
          </a:p>
          <a:p>
            <a:pPr>
              <a:spcBef>
                <a:spcPct val="50000"/>
              </a:spcBef>
            </a:pPr>
            <a:endParaRPr lang="en-US" altLang="en-US" sz="2800"/>
          </a:p>
        </p:txBody>
      </p:sp>
      <p:sp>
        <p:nvSpPr>
          <p:cNvPr id="34822" name="Text Box 6"/>
          <p:cNvSpPr txBox="1">
            <a:spLocks noChangeArrowheads="1"/>
          </p:cNvSpPr>
          <p:nvPr/>
        </p:nvSpPr>
        <p:spPr bwMode="auto">
          <a:xfrm>
            <a:off x="0" y="5305425"/>
            <a:ext cx="9144000" cy="155257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Example of Natural Selection in Action: 	Monarch / milkweed</a:t>
            </a:r>
          </a:p>
          <a:p>
            <a:pPr>
              <a:spcBef>
                <a:spcPct val="50000"/>
              </a:spcBef>
            </a:pPr>
            <a:r>
              <a:rPr lang="en-US" altLang="en-US" b="1"/>
              <a:t>						Card game</a:t>
            </a:r>
          </a:p>
          <a:p>
            <a:pPr>
              <a:spcBef>
                <a:spcPct val="50000"/>
              </a:spcBef>
            </a:pPr>
            <a:r>
              <a:rPr lang="en-US" altLang="en-US" b="1"/>
              <a:t>						Video of Darwin’s Finches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82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482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482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482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48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build="p" autoUpdateAnimBg="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590</TotalTime>
  <Words>749</Words>
  <Application>Microsoft Office PowerPoint</Application>
  <PresentationFormat>On-screen Show (4:3)</PresentationFormat>
  <Paragraphs>116</Paragraphs>
  <Slides>24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Impact</vt:lpstr>
      <vt:lpstr>Times</vt:lpstr>
      <vt:lpstr>Blank Presentation</vt:lpstr>
      <vt:lpstr>PowerPoint Presentation</vt:lpstr>
      <vt:lpstr>Natural Selection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Main Types of Selection Pressures</vt:lpstr>
      <vt:lpstr>Directional Selection</vt:lpstr>
      <vt:lpstr>Directional Selection: Mimicry (mimic environment)</vt:lpstr>
      <vt:lpstr>Stabilizing Selection</vt:lpstr>
      <vt:lpstr>Disruptive Selection</vt:lpstr>
      <vt:lpstr>PowerPoint Presentation</vt:lpstr>
      <vt:lpstr>Examples of selection pressures...</vt:lpstr>
      <vt:lpstr>Example #1: Escaping Predation Peppered Moth (see video clip)</vt:lpstr>
      <vt:lpstr>PowerPoint Presentation</vt:lpstr>
      <vt:lpstr>Example #2: Obtaining Food</vt:lpstr>
      <vt:lpstr>Example #3</vt:lpstr>
      <vt:lpstr>PowerPoint Presentation</vt:lpstr>
      <vt:lpstr>Camouflage, Mimicry &amp; Decoys</vt:lpstr>
      <vt:lpstr>Other Mimicry Examples  </vt:lpstr>
      <vt:lpstr>PowerPoint Presentation</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Natural Selection</dc:title>
  <dc:creator>Menlo</dc:creator>
  <cp:keywords/>
  <cp:lastModifiedBy>Munoz, Briana</cp:lastModifiedBy>
  <cp:revision>50</cp:revision>
  <dcterms:created xsi:type="dcterms:W3CDTF">2002-09-17T15:13:04Z</dcterms:created>
  <dcterms:modified xsi:type="dcterms:W3CDTF">2018-01-23T17:03:50Z</dcterms:modified>
</cp:coreProperties>
</file>